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  <a:prstDash val="dashDot"/>
            </a:ln>
          </a:left>
          <a:right>
            <a:ln w="12700">
              <a:solidFill>
                <a:schemeClr val="lt1"/>
              </a:solidFill>
              <a:prstDash val="dashDot"/>
            </a:ln>
          </a:right>
          <a:top>
            <a:ln w="12700">
              <a:solidFill>
                <a:schemeClr val="lt1"/>
              </a:solidFill>
              <a:prstDash val="dashDot"/>
            </a:ln>
          </a:top>
          <a:bottom>
            <a:ln w="12700">
              <a:solidFill>
                <a:schemeClr val="lt1"/>
              </a:solidFill>
              <a:prstDash val="dashDot"/>
            </a:ln>
          </a:bottom>
          <a:insideH>
            <a:ln w="12700">
              <a:solidFill>
                <a:schemeClr val="lt1"/>
              </a:solidFill>
              <a:prstDash val="dashDot"/>
            </a:ln>
          </a:insideH>
          <a:insideV>
            <a:ln w="12700">
              <a:solidFill>
                <a:schemeClr val="lt1"/>
              </a:solidFill>
              <a:prstDash val="dashDot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  <a:prstDash val="dashDot"/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  <a:prstDash val="dashDot"/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36" y="1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F1D756-9DB2-4A25-97D5-D14D30CB519F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3B4A913F-D55B-4E6D-B808-E9AEB86C3980}">
      <dgm:prSet phldrT="[Текст]"/>
      <dgm:spPr bwMode="auto">
        <a:solidFill>
          <a:schemeClr val="accent1">
            <a:lumMod val="20000"/>
            <a:lumOff val="80000"/>
            <a:alpha val="57000"/>
          </a:schemeClr>
        </a:solidFill>
      </dgm:spPr>
      <dgm:t>
        <a:bodyPr/>
        <a:lstStyle/>
        <a:p>
          <a:pPr>
            <a:defRPr/>
          </a:pPr>
          <a:r>
            <a:rPr lang="ru-RU" b="1">
              <a:solidFill>
                <a:schemeClr val="tx1"/>
              </a:solidFill>
              <a:latin typeface="Times New Roman"/>
              <a:cs typeface="Times New Roman"/>
            </a:rPr>
            <a:t>Структура платежного документа за ЖКУ</a:t>
          </a:r>
        </a:p>
      </dgm:t>
    </dgm:pt>
    <dgm:pt modelId="{A53AB510-8A2F-4CC1-9956-389873D61B4C}" type="parTrans" cxnId="{B55995E6-DBC7-4F81-ACB7-647F4EA35988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2DE910B4-5FFB-4BE5-A429-C77299A9EC49}" type="sibTrans" cxnId="{B55995E6-DBC7-4F81-ACB7-647F4EA35988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7B99BBB2-67DF-44FC-BB35-B2B50D08EB6C}" type="asst">
      <dgm:prSet phldrT="[Текст]" custT="1"/>
      <dgm:spPr bwMode="auto">
        <a:solidFill>
          <a:schemeClr val="accent1">
            <a:lumMod val="60000"/>
            <a:lumOff val="40000"/>
            <a:alpha val="75000"/>
          </a:schemeClr>
        </a:solidFill>
        <a:ln>
          <a:solidFill>
            <a:srgbClr val="FFC000"/>
          </a:solidFill>
        </a:ln>
      </dgm:spPr>
      <dgm:t>
        <a:bodyPr/>
        <a:lstStyle/>
        <a:p>
          <a:pPr>
            <a:defRPr/>
          </a:pPr>
          <a:r>
            <a:rPr lang="ru-RU" sz="2000">
              <a:solidFill>
                <a:schemeClr val="tx1"/>
              </a:solidFill>
              <a:latin typeface="Times New Roman"/>
              <a:cs typeface="Times New Roman"/>
            </a:rPr>
            <a:t>Коммунальные услуги</a:t>
          </a:r>
          <a:endParaRPr/>
        </a:p>
      </dgm:t>
    </dgm:pt>
    <dgm:pt modelId="{BDD2CF7E-70F6-4498-A6D0-207C87F275DB}" type="parTrans" cxnId="{23B5AB26-80CA-4A1E-BE58-564FA66BE984}">
      <dgm:prSet/>
      <dgm:spPr bwMode="auto">
        <a:ln>
          <a:solidFill>
            <a:srgbClr val="FFC000"/>
          </a:solidFill>
        </a:ln>
      </dgm:spPr>
      <dgm:t>
        <a:bodyPr/>
        <a:lstStyle/>
        <a:p>
          <a:pPr>
            <a:defRPr/>
          </a:pPr>
          <a:endParaRPr lang="ru-RU"/>
        </a:p>
      </dgm:t>
    </dgm:pt>
    <dgm:pt modelId="{919D41C9-76FE-4745-95D7-23F311E046D7}" type="sibTrans" cxnId="{23B5AB26-80CA-4A1E-BE58-564FA66BE984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ACFCE51F-B6FD-498A-AC8A-11F80A0C3659}" type="asst">
      <dgm:prSet phldrT="[Текст]" custT="1"/>
      <dgm:spPr bwMode="auto">
        <a:solidFill>
          <a:schemeClr val="accent1">
            <a:lumMod val="40000"/>
            <a:lumOff val="60000"/>
            <a:alpha val="75000"/>
          </a:schemeClr>
        </a:solidFill>
        <a:ln>
          <a:solidFill>
            <a:srgbClr val="FFC000"/>
          </a:solidFill>
        </a:ln>
      </dgm:spPr>
      <dgm:t>
        <a:bodyPr/>
        <a:lstStyle/>
        <a:p>
          <a:pPr>
            <a:defRPr/>
          </a:pPr>
          <a:r>
            <a:rPr lang="ru-RU" sz="2000">
              <a:solidFill>
                <a:schemeClr val="tx1"/>
              </a:solidFill>
              <a:latin typeface="Times New Roman"/>
              <a:cs typeface="Times New Roman"/>
            </a:rPr>
            <a:t>Содержание жилого помещения</a:t>
          </a:r>
          <a:endParaRPr/>
        </a:p>
      </dgm:t>
    </dgm:pt>
    <dgm:pt modelId="{656A3B83-4376-4C39-BB7C-6F2FFD9FA9F1}" type="parTrans" cxnId="{AF2447B0-B692-42A5-9ADA-D917DC545DBA}">
      <dgm:prSet/>
      <dgm:spPr bwMode="auto">
        <a:ln>
          <a:solidFill>
            <a:srgbClr val="FFC000"/>
          </a:solidFill>
        </a:ln>
      </dgm:spPr>
      <dgm:t>
        <a:bodyPr/>
        <a:lstStyle/>
        <a:p>
          <a:pPr>
            <a:defRPr/>
          </a:pPr>
          <a:endParaRPr lang="ru-RU"/>
        </a:p>
      </dgm:t>
    </dgm:pt>
    <dgm:pt modelId="{0DDF4C7B-E3C3-4EB1-8A44-B6AC1ED60C6E}" type="sibTrans" cxnId="{AF2447B0-B692-42A5-9ADA-D917DC545DBA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EE5F046A-FE0B-4C28-91BC-9EAAA2B3952F}" type="asst">
      <dgm:prSet phldrT="[Текст]" custT="1"/>
      <dgm:spPr bwMode="auto">
        <a:solidFill>
          <a:schemeClr val="accent1">
            <a:lumMod val="60000"/>
            <a:lumOff val="40000"/>
            <a:alpha val="75000"/>
          </a:schemeClr>
        </a:solidFill>
        <a:ln>
          <a:solidFill>
            <a:srgbClr val="FFC000"/>
          </a:solidFill>
        </a:ln>
      </dgm:spPr>
      <dgm:t>
        <a:bodyPr/>
        <a:lstStyle/>
        <a:p>
          <a:pPr>
            <a:buNone/>
            <a:defRPr/>
          </a:pPr>
          <a:r>
            <a:rPr lang="ru-RU" sz="2000">
              <a:solidFill>
                <a:schemeClr val="tx1"/>
              </a:solidFill>
              <a:latin typeface="Times New Roman"/>
              <a:cs typeface="Times New Roman"/>
            </a:rPr>
            <a:t>Взнос на капитальный ремонт</a:t>
          </a:r>
          <a:endParaRPr/>
        </a:p>
      </dgm:t>
    </dgm:pt>
    <dgm:pt modelId="{03223132-E4CE-4AC4-85FE-863BD90FC7D2}" type="parTrans" cxnId="{8197E843-B858-44F1-B233-2913E9D14E40}">
      <dgm:prSet/>
      <dgm:spPr bwMode="auto">
        <a:ln>
          <a:solidFill>
            <a:srgbClr val="FFC000"/>
          </a:solidFill>
        </a:ln>
      </dgm:spPr>
      <dgm:t>
        <a:bodyPr/>
        <a:lstStyle/>
        <a:p>
          <a:pPr>
            <a:defRPr/>
          </a:pPr>
          <a:endParaRPr lang="ru-RU"/>
        </a:p>
      </dgm:t>
    </dgm:pt>
    <dgm:pt modelId="{FB7478BB-AD92-4C74-A14C-CCB7DBED45A0}" type="sibTrans" cxnId="{8197E843-B858-44F1-B233-2913E9D14E40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10C7EBCB-18DF-4686-9820-DE1995EF5F32}" type="pres">
      <dgm:prSet presAssocID="{A6F1D756-9DB2-4A25-97D5-D14D30CB519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C53DD2CD-B039-49ED-A499-750E56988358}" type="pres">
      <dgm:prSet presAssocID="{3B4A913F-D55B-4E6D-B808-E9AEB86C3980}" presName="root1" presStyleCnt="0"/>
      <dgm:spPr bwMode="auto"/>
    </dgm:pt>
    <dgm:pt modelId="{0A787D0D-F80A-4E14-91E9-281DD9A89205}" type="pres">
      <dgm:prSet presAssocID="{3B4A913F-D55B-4E6D-B808-E9AEB86C3980}" presName="LevelOneTextNode" presStyleLbl="node0" presStyleIdx="0" presStyleCnt="1" custScaleX="37100" custScaleY="166922" custLinFactNeighborX="-98603" custLinFactNeighborY="-2116">
        <dgm:presLayoutVars>
          <dgm:chPref val="3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5AEAEAFD-383D-4149-AB22-AB3A6546093C}" type="pres">
      <dgm:prSet presAssocID="{3B4A913F-D55B-4E6D-B808-E9AEB86C3980}" presName="level2hierChild" presStyleCnt="0"/>
      <dgm:spPr bwMode="auto"/>
    </dgm:pt>
    <dgm:pt modelId="{8404A077-51DD-4910-8C73-291B95DCE571}" type="pres">
      <dgm:prSet presAssocID="{BDD2CF7E-70F6-4498-A6D0-207C87F275DB}" presName="conn2-1" presStyleLbl="parChTrans1D2" presStyleIdx="0" presStyleCnt="3"/>
      <dgm:spPr bwMode="auto"/>
      <dgm:t>
        <a:bodyPr/>
        <a:lstStyle/>
        <a:p>
          <a:pPr>
            <a:defRPr/>
          </a:pPr>
          <a:endParaRPr lang="ru-RU"/>
        </a:p>
      </dgm:t>
    </dgm:pt>
    <dgm:pt modelId="{DA325945-80EE-4F71-9598-E39A17583068}" type="pres">
      <dgm:prSet presAssocID="{BDD2CF7E-70F6-4498-A6D0-207C87F275DB}" presName="connTx" presStyleLbl="parChTrans1D2" presStyleIdx="0" presStyleCnt="3"/>
      <dgm:spPr bwMode="auto"/>
      <dgm:t>
        <a:bodyPr/>
        <a:lstStyle/>
        <a:p>
          <a:pPr>
            <a:defRPr/>
          </a:pPr>
          <a:endParaRPr lang="ru-RU"/>
        </a:p>
      </dgm:t>
    </dgm:pt>
    <dgm:pt modelId="{6466FB89-41FD-420A-807F-74B37225F19F}" type="pres">
      <dgm:prSet presAssocID="{7B99BBB2-67DF-44FC-BB35-B2B50D08EB6C}" presName="root2" presStyleCnt="0"/>
      <dgm:spPr bwMode="auto"/>
    </dgm:pt>
    <dgm:pt modelId="{BDB67D81-01DB-4177-88BA-FED46DFACC17}" type="pres">
      <dgm:prSet presAssocID="{7B99BBB2-67DF-44FC-BB35-B2B50D08EB6C}" presName="LevelTwoTextNode" presStyleLbl="asst1" presStyleIdx="0" presStyleCnt="3" custScaleX="48197" custLinFactX="-28151" custLinFactNeighborX="-100000" custLinFactNeighborY="-924">
        <dgm:presLayoutVars>
          <dgm:chPref val="3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6729AFEC-6E9D-444B-9A65-60FA071D80F9}" type="pres">
      <dgm:prSet presAssocID="{7B99BBB2-67DF-44FC-BB35-B2B50D08EB6C}" presName="level3hierChild" presStyleCnt="0"/>
      <dgm:spPr bwMode="auto"/>
    </dgm:pt>
    <dgm:pt modelId="{CBF5720A-6909-438A-8FAE-557923AD0E59}" type="pres">
      <dgm:prSet presAssocID="{656A3B83-4376-4C39-BB7C-6F2FFD9FA9F1}" presName="conn2-1" presStyleLbl="parChTrans1D2" presStyleIdx="1" presStyleCnt="3"/>
      <dgm:spPr bwMode="auto"/>
      <dgm:t>
        <a:bodyPr/>
        <a:lstStyle/>
        <a:p>
          <a:pPr>
            <a:defRPr/>
          </a:pPr>
          <a:endParaRPr lang="ru-RU"/>
        </a:p>
      </dgm:t>
    </dgm:pt>
    <dgm:pt modelId="{A5976337-6928-41DC-8069-64960DDE8452}" type="pres">
      <dgm:prSet presAssocID="{656A3B83-4376-4C39-BB7C-6F2FFD9FA9F1}" presName="connTx" presStyleLbl="parChTrans1D2" presStyleIdx="1" presStyleCnt="3"/>
      <dgm:spPr bwMode="auto"/>
      <dgm:t>
        <a:bodyPr/>
        <a:lstStyle/>
        <a:p>
          <a:pPr>
            <a:defRPr/>
          </a:pPr>
          <a:endParaRPr lang="ru-RU"/>
        </a:p>
      </dgm:t>
    </dgm:pt>
    <dgm:pt modelId="{E9335F1F-4D9C-4A61-842B-CD1EC80FC675}" type="pres">
      <dgm:prSet presAssocID="{ACFCE51F-B6FD-498A-AC8A-11F80A0C3659}" presName="root2" presStyleCnt="0"/>
      <dgm:spPr bwMode="auto"/>
    </dgm:pt>
    <dgm:pt modelId="{F9A6DC14-9E1F-415B-BC6F-202CDE002A9D}" type="pres">
      <dgm:prSet presAssocID="{ACFCE51F-B6FD-498A-AC8A-11F80A0C3659}" presName="LevelTwoTextNode" presStyleLbl="asst1" presStyleIdx="1" presStyleCnt="3" custScaleX="42527" custScaleY="117802" custLinFactX="-24756" custLinFactNeighborX="-100000" custLinFactNeighborY="-8119">
        <dgm:presLayoutVars>
          <dgm:chPref val="3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03695A94-D7AE-47F1-A08F-0E6D33B49C0A}" type="pres">
      <dgm:prSet presAssocID="{ACFCE51F-B6FD-498A-AC8A-11F80A0C3659}" presName="level3hierChild" presStyleCnt="0"/>
      <dgm:spPr bwMode="auto"/>
    </dgm:pt>
    <dgm:pt modelId="{7BEF1707-3D8D-4FBD-963F-7DC73D71F58A}" type="pres">
      <dgm:prSet presAssocID="{03223132-E4CE-4AC4-85FE-863BD90FC7D2}" presName="conn2-1" presStyleLbl="parChTrans1D2" presStyleIdx="2" presStyleCnt="3"/>
      <dgm:spPr bwMode="auto"/>
      <dgm:t>
        <a:bodyPr/>
        <a:lstStyle/>
        <a:p>
          <a:pPr>
            <a:defRPr/>
          </a:pPr>
          <a:endParaRPr lang="ru-RU"/>
        </a:p>
      </dgm:t>
    </dgm:pt>
    <dgm:pt modelId="{8F554D61-8E6A-415D-9B14-7F95988F50B2}" type="pres">
      <dgm:prSet presAssocID="{03223132-E4CE-4AC4-85FE-863BD90FC7D2}" presName="connTx" presStyleLbl="parChTrans1D2" presStyleIdx="2" presStyleCnt="3"/>
      <dgm:spPr bwMode="auto"/>
      <dgm:t>
        <a:bodyPr/>
        <a:lstStyle/>
        <a:p>
          <a:pPr>
            <a:defRPr/>
          </a:pPr>
          <a:endParaRPr lang="ru-RU"/>
        </a:p>
      </dgm:t>
    </dgm:pt>
    <dgm:pt modelId="{609620F2-7298-4186-87DD-F0D7D3385361}" type="pres">
      <dgm:prSet presAssocID="{EE5F046A-FE0B-4C28-91BC-9EAAA2B3952F}" presName="root2" presStyleCnt="0"/>
      <dgm:spPr bwMode="auto"/>
    </dgm:pt>
    <dgm:pt modelId="{FBE67D08-F512-4D2C-AD59-229DD498B08A}" type="pres">
      <dgm:prSet presAssocID="{EE5F046A-FE0B-4C28-91BC-9EAAA2B3952F}" presName="LevelTwoTextNode" presStyleLbl="asst1" presStyleIdx="2" presStyleCnt="3" custScaleX="47438" custLinFactX="-27392" custLinFactNeighborX="-100000" custLinFactNeighborY="-10930">
        <dgm:presLayoutVars>
          <dgm:chPref val="3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D0D387E0-73AB-4DAF-92B5-F3E5B78E55C9}" type="pres">
      <dgm:prSet presAssocID="{EE5F046A-FE0B-4C28-91BC-9EAAA2B3952F}" presName="level3hierChild" presStyleCnt="0"/>
      <dgm:spPr bwMode="auto"/>
    </dgm:pt>
  </dgm:ptLst>
  <dgm:cxnLst>
    <dgm:cxn modelId="{B55995E6-DBC7-4F81-ACB7-647F4EA35988}" srcId="{A6F1D756-9DB2-4A25-97D5-D14D30CB519F}" destId="{3B4A913F-D55B-4E6D-B808-E9AEB86C3980}" srcOrd="0" destOrd="0" parTransId="{A53AB510-8A2F-4CC1-9956-389873D61B4C}" sibTransId="{2DE910B4-5FFB-4BE5-A429-C77299A9EC49}"/>
    <dgm:cxn modelId="{4EC99B2F-82B3-4A64-98E1-876011103E7C}" type="presOf" srcId="{BDD2CF7E-70F6-4498-A6D0-207C87F275DB}" destId="{8404A077-51DD-4910-8C73-291B95DCE571}" srcOrd="0" destOrd="0" presId="urn:microsoft.com/office/officeart/2005/8/layout/hierarchy2"/>
    <dgm:cxn modelId="{539638E0-DE93-4A12-89A6-B0F00FE368F0}" type="presOf" srcId="{A6F1D756-9DB2-4A25-97D5-D14D30CB519F}" destId="{10C7EBCB-18DF-4686-9820-DE1995EF5F32}" srcOrd="0" destOrd="0" presId="urn:microsoft.com/office/officeart/2005/8/layout/hierarchy2"/>
    <dgm:cxn modelId="{23B5AB26-80CA-4A1E-BE58-564FA66BE984}" srcId="{3B4A913F-D55B-4E6D-B808-E9AEB86C3980}" destId="{7B99BBB2-67DF-44FC-BB35-B2B50D08EB6C}" srcOrd="0" destOrd="0" parTransId="{BDD2CF7E-70F6-4498-A6D0-207C87F275DB}" sibTransId="{919D41C9-76FE-4745-95D7-23F311E046D7}"/>
    <dgm:cxn modelId="{F242990B-024F-44F4-8031-92BE7DBA531B}" type="presOf" srcId="{03223132-E4CE-4AC4-85FE-863BD90FC7D2}" destId="{7BEF1707-3D8D-4FBD-963F-7DC73D71F58A}" srcOrd="0" destOrd="0" presId="urn:microsoft.com/office/officeart/2005/8/layout/hierarchy2"/>
    <dgm:cxn modelId="{75DB69F0-A7AF-4C5E-84B8-40B90402025E}" type="presOf" srcId="{7B99BBB2-67DF-44FC-BB35-B2B50D08EB6C}" destId="{BDB67D81-01DB-4177-88BA-FED46DFACC17}" srcOrd="0" destOrd="0" presId="urn:microsoft.com/office/officeart/2005/8/layout/hierarchy2"/>
    <dgm:cxn modelId="{CB8F681F-D94F-44F8-A343-9BA552F41CB9}" type="presOf" srcId="{656A3B83-4376-4C39-BB7C-6F2FFD9FA9F1}" destId="{CBF5720A-6909-438A-8FAE-557923AD0E59}" srcOrd="0" destOrd="0" presId="urn:microsoft.com/office/officeart/2005/8/layout/hierarchy2"/>
    <dgm:cxn modelId="{09537220-7FCC-49EC-9E65-B74FEAA6A7F7}" type="presOf" srcId="{3B4A913F-D55B-4E6D-B808-E9AEB86C3980}" destId="{0A787D0D-F80A-4E14-91E9-281DD9A89205}" srcOrd="0" destOrd="0" presId="urn:microsoft.com/office/officeart/2005/8/layout/hierarchy2"/>
    <dgm:cxn modelId="{AF2447B0-B692-42A5-9ADA-D917DC545DBA}" srcId="{3B4A913F-D55B-4E6D-B808-E9AEB86C3980}" destId="{ACFCE51F-B6FD-498A-AC8A-11F80A0C3659}" srcOrd="1" destOrd="0" parTransId="{656A3B83-4376-4C39-BB7C-6F2FFD9FA9F1}" sibTransId="{0DDF4C7B-E3C3-4EB1-8A44-B6AC1ED60C6E}"/>
    <dgm:cxn modelId="{066C2363-5D5F-4702-AA26-621E1A6F4B45}" type="presOf" srcId="{03223132-E4CE-4AC4-85FE-863BD90FC7D2}" destId="{8F554D61-8E6A-415D-9B14-7F95988F50B2}" srcOrd="1" destOrd="0" presId="urn:microsoft.com/office/officeart/2005/8/layout/hierarchy2"/>
    <dgm:cxn modelId="{D1726E58-C3C6-41C7-A36E-B5250B818B21}" type="presOf" srcId="{656A3B83-4376-4C39-BB7C-6F2FFD9FA9F1}" destId="{A5976337-6928-41DC-8069-64960DDE8452}" srcOrd="1" destOrd="0" presId="urn:microsoft.com/office/officeart/2005/8/layout/hierarchy2"/>
    <dgm:cxn modelId="{600E3B2B-4135-46A4-8856-22F77E779AB8}" type="presOf" srcId="{EE5F046A-FE0B-4C28-91BC-9EAAA2B3952F}" destId="{FBE67D08-F512-4D2C-AD59-229DD498B08A}" srcOrd="0" destOrd="0" presId="urn:microsoft.com/office/officeart/2005/8/layout/hierarchy2"/>
    <dgm:cxn modelId="{8ACE0BCD-988D-45C0-B9B3-655B7B6975BD}" type="presOf" srcId="{BDD2CF7E-70F6-4498-A6D0-207C87F275DB}" destId="{DA325945-80EE-4F71-9598-E39A17583068}" srcOrd="1" destOrd="0" presId="urn:microsoft.com/office/officeart/2005/8/layout/hierarchy2"/>
    <dgm:cxn modelId="{EF2805F8-B00C-45AD-A197-D18F4AF99697}" type="presOf" srcId="{ACFCE51F-B6FD-498A-AC8A-11F80A0C3659}" destId="{F9A6DC14-9E1F-415B-BC6F-202CDE002A9D}" srcOrd="0" destOrd="0" presId="urn:microsoft.com/office/officeart/2005/8/layout/hierarchy2"/>
    <dgm:cxn modelId="{8197E843-B858-44F1-B233-2913E9D14E40}" srcId="{3B4A913F-D55B-4E6D-B808-E9AEB86C3980}" destId="{EE5F046A-FE0B-4C28-91BC-9EAAA2B3952F}" srcOrd="2" destOrd="0" parTransId="{03223132-E4CE-4AC4-85FE-863BD90FC7D2}" sibTransId="{FB7478BB-AD92-4C74-A14C-CCB7DBED45A0}"/>
    <dgm:cxn modelId="{4BCEB34C-9D0D-4CF9-84DF-4E9E0E905053}" type="presParOf" srcId="{10C7EBCB-18DF-4686-9820-DE1995EF5F32}" destId="{C53DD2CD-B039-49ED-A499-750E56988358}" srcOrd="0" destOrd="0" presId="urn:microsoft.com/office/officeart/2005/8/layout/hierarchy2"/>
    <dgm:cxn modelId="{595E7C21-BB98-4BEC-B047-809133D6DABE}" type="presParOf" srcId="{C53DD2CD-B039-49ED-A499-750E56988358}" destId="{0A787D0D-F80A-4E14-91E9-281DD9A89205}" srcOrd="0" destOrd="0" presId="urn:microsoft.com/office/officeart/2005/8/layout/hierarchy2"/>
    <dgm:cxn modelId="{5A2121F1-B562-4DB0-A0A9-5B3134F9F769}" type="presParOf" srcId="{C53DD2CD-B039-49ED-A499-750E56988358}" destId="{5AEAEAFD-383D-4149-AB22-AB3A6546093C}" srcOrd="1" destOrd="0" presId="urn:microsoft.com/office/officeart/2005/8/layout/hierarchy2"/>
    <dgm:cxn modelId="{C3167270-AB31-46C4-B306-2093E501820E}" type="presParOf" srcId="{5AEAEAFD-383D-4149-AB22-AB3A6546093C}" destId="{8404A077-51DD-4910-8C73-291B95DCE571}" srcOrd="0" destOrd="0" presId="urn:microsoft.com/office/officeart/2005/8/layout/hierarchy2"/>
    <dgm:cxn modelId="{5F1DD4AC-803B-468B-8F82-FE97D865AB77}" type="presParOf" srcId="{8404A077-51DD-4910-8C73-291B95DCE571}" destId="{DA325945-80EE-4F71-9598-E39A17583068}" srcOrd="0" destOrd="0" presId="urn:microsoft.com/office/officeart/2005/8/layout/hierarchy2"/>
    <dgm:cxn modelId="{28C501F0-A8DB-4503-BDB8-716BC5793C29}" type="presParOf" srcId="{5AEAEAFD-383D-4149-AB22-AB3A6546093C}" destId="{6466FB89-41FD-420A-807F-74B37225F19F}" srcOrd="1" destOrd="0" presId="urn:microsoft.com/office/officeart/2005/8/layout/hierarchy2"/>
    <dgm:cxn modelId="{E5E89837-1FBF-454C-8B60-0BC4F5CBD2C5}" type="presParOf" srcId="{6466FB89-41FD-420A-807F-74B37225F19F}" destId="{BDB67D81-01DB-4177-88BA-FED46DFACC17}" srcOrd="0" destOrd="0" presId="urn:microsoft.com/office/officeart/2005/8/layout/hierarchy2"/>
    <dgm:cxn modelId="{1DFFB818-BB94-40C5-9392-A2C0B74A3A33}" type="presParOf" srcId="{6466FB89-41FD-420A-807F-74B37225F19F}" destId="{6729AFEC-6E9D-444B-9A65-60FA071D80F9}" srcOrd="1" destOrd="0" presId="urn:microsoft.com/office/officeart/2005/8/layout/hierarchy2"/>
    <dgm:cxn modelId="{C1BE950F-FA0F-4C8D-9F87-E6D47940C6BC}" type="presParOf" srcId="{5AEAEAFD-383D-4149-AB22-AB3A6546093C}" destId="{CBF5720A-6909-438A-8FAE-557923AD0E59}" srcOrd="2" destOrd="0" presId="urn:microsoft.com/office/officeart/2005/8/layout/hierarchy2"/>
    <dgm:cxn modelId="{75E82E88-D5B7-44FE-9491-68B3E8FFA02A}" type="presParOf" srcId="{CBF5720A-6909-438A-8FAE-557923AD0E59}" destId="{A5976337-6928-41DC-8069-64960DDE8452}" srcOrd="0" destOrd="0" presId="urn:microsoft.com/office/officeart/2005/8/layout/hierarchy2"/>
    <dgm:cxn modelId="{8614504E-13AB-48FC-820A-7F02680F8F1A}" type="presParOf" srcId="{5AEAEAFD-383D-4149-AB22-AB3A6546093C}" destId="{E9335F1F-4D9C-4A61-842B-CD1EC80FC675}" srcOrd="3" destOrd="0" presId="urn:microsoft.com/office/officeart/2005/8/layout/hierarchy2"/>
    <dgm:cxn modelId="{52EEF5A2-5D08-4CF9-B9A3-85A79FB8007D}" type="presParOf" srcId="{E9335F1F-4D9C-4A61-842B-CD1EC80FC675}" destId="{F9A6DC14-9E1F-415B-BC6F-202CDE002A9D}" srcOrd="0" destOrd="0" presId="urn:microsoft.com/office/officeart/2005/8/layout/hierarchy2"/>
    <dgm:cxn modelId="{F1486B11-2879-4989-BD9A-9CC6777FE128}" type="presParOf" srcId="{E9335F1F-4D9C-4A61-842B-CD1EC80FC675}" destId="{03695A94-D7AE-47F1-A08F-0E6D33B49C0A}" srcOrd="1" destOrd="0" presId="urn:microsoft.com/office/officeart/2005/8/layout/hierarchy2"/>
    <dgm:cxn modelId="{9936A783-997C-441C-B9E6-9AECE4782C1F}" type="presParOf" srcId="{5AEAEAFD-383D-4149-AB22-AB3A6546093C}" destId="{7BEF1707-3D8D-4FBD-963F-7DC73D71F58A}" srcOrd="4" destOrd="0" presId="urn:microsoft.com/office/officeart/2005/8/layout/hierarchy2"/>
    <dgm:cxn modelId="{7BDD2068-214C-477D-B211-D8D3E9279425}" type="presParOf" srcId="{7BEF1707-3D8D-4FBD-963F-7DC73D71F58A}" destId="{8F554D61-8E6A-415D-9B14-7F95988F50B2}" srcOrd="0" destOrd="0" presId="urn:microsoft.com/office/officeart/2005/8/layout/hierarchy2"/>
    <dgm:cxn modelId="{0CCA5A0E-9159-4023-BD92-803DEF285081}" type="presParOf" srcId="{5AEAEAFD-383D-4149-AB22-AB3A6546093C}" destId="{609620F2-7298-4186-87DD-F0D7D3385361}" srcOrd="5" destOrd="0" presId="urn:microsoft.com/office/officeart/2005/8/layout/hierarchy2"/>
    <dgm:cxn modelId="{1ED7CDBE-2B18-425F-BDCA-B5E09A442A1C}" type="presParOf" srcId="{609620F2-7298-4186-87DD-F0D7D3385361}" destId="{FBE67D08-F512-4D2C-AD59-229DD498B08A}" srcOrd="0" destOrd="0" presId="urn:microsoft.com/office/officeart/2005/8/layout/hierarchy2"/>
    <dgm:cxn modelId="{F3008621-3D8B-4A71-A169-FBEA21DDEFBE}" type="presParOf" srcId="{609620F2-7298-4186-87DD-F0D7D3385361}" destId="{D0D387E0-73AB-4DAF-92B5-F3E5B78E55C9}" srcOrd="1" destOrd="0" presId="urn:microsoft.com/office/officeart/2005/8/layout/hierarchy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49C1E3A-4C24-4F81-8D7C-5552CBBAF729}" type="doc">
      <dgm:prSet loTypeId="urn:microsoft.com/office/officeart/2008/layout/AlternatingHexagons#1" loCatId="list" qsTypeId="urn:microsoft.com/office/officeart/2005/8/quickstyle/simple1" qsCatId="simple" csTypeId="urn:microsoft.com/office/officeart/2005/8/colors/accent4_2" csCatId="accent4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75C3E945-EE9E-4237-AFE9-5569FED75655}">
      <dgm:prSet phldrT="[Текст]" custT="1"/>
      <dgm:spPr bwMode="auto">
        <a:solidFill>
          <a:schemeClr val="accent4">
            <a:hueOff val="0"/>
            <a:satOff val="0"/>
            <a:lumOff val="0"/>
            <a:alpha val="50000"/>
          </a:schemeClr>
        </a:solidFill>
      </dgm:spPr>
      <dgm:t>
        <a:bodyPr/>
        <a:lstStyle/>
        <a:p>
          <a:pPr>
            <a:buNone/>
            <a:defRPr/>
          </a:pPr>
          <a:r>
            <a:rPr lang="ru-RU" sz="1800">
              <a:solidFill>
                <a:schemeClr val="tx1"/>
              </a:solidFill>
              <a:latin typeface="Times New Roman"/>
              <a:cs typeface="Times New Roman"/>
            </a:rPr>
            <a:t>ростом цен на продукцию естественных монополий </a:t>
          </a:r>
          <a:endParaRPr/>
        </a:p>
      </dgm:t>
    </dgm:pt>
    <dgm:pt modelId="{46534A06-B3AC-4AE5-9022-DA7611B471CA}" type="parTrans" cxnId="{D062E69B-2254-4CFA-AEFE-BFC1EBF6CE6A}">
      <dgm:prSet/>
      <dgm:spPr bwMode="auto"/>
      <dgm:t>
        <a:bodyPr/>
        <a:lstStyle/>
        <a:p>
          <a:pPr>
            <a:defRPr/>
          </a:pPr>
          <a:endParaRPr lang="ru-RU" sz="2400">
            <a:solidFill>
              <a:schemeClr val="tx1"/>
            </a:solidFill>
          </a:endParaRPr>
        </a:p>
      </dgm:t>
    </dgm:pt>
    <dgm:pt modelId="{5260C6F7-9269-4EFD-B669-46669A775D2E}" type="sibTrans" cxnId="{D062E69B-2254-4CFA-AEFE-BFC1EBF6CE6A}">
      <dgm:prSet custT="1"/>
      <dgm:spPr bwMode="auto">
        <a:solidFill>
          <a:schemeClr val="accent4">
            <a:hueOff val="0"/>
            <a:satOff val="0"/>
            <a:lumOff val="0"/>
            <a:alpha val="50000"/>
          </a:schemeClr>
        </a:solidFill>
      </dgm:spPr>
      <dgm:t>
        <a:bodyPr/>
        <a:lstStyle/>
        <a:p>
          <a:pPr>
            <a:buNone/>
            <a:defRPr/>
          </a:pPr>
          <a:r>
            <a:rPr lang="ru-RU" sz="1800">
              <a:solidFill>
                <a:schemeClr val="tx1"/>
              </a:solidFill>
              <a:latin typeface="Times New Roman"/>
              <a:cs typeface="Times New Roman"/>
            </a:rPr>
            <a:t>снижением объемов реализации коммунальных услуг</a:t>
          </a:r>
          <a:endParaRPr/>
        </a:p>
      </dgm:t>
    </dgm:pt>
    <dgm:pt modelId="{F88DBB98-77A9-4EC8-B0F2-96D82CB74F98}">
      <dgm:prSet phldrT="[Текст]" custT="1"/>
      <dgm:spPr bwMode="auto">
        <a:solidFill>
          <a:schemeClr val="accent4">
            <a:hueOff val="0"/>
            <a:satOff val="0"/>
            <a:lumOff val="0"/>
            <a:alpha val="50000"/>
          </a:schemeClr>
        </a:solidFill>
      </dgm:spPr>
      <dgm:t>
        <a:bodyPr/>
        <a:lstStyle/>
        <a:p>
          <a:pPr>
            <a:buNone/>
            <a:defRPr/>
          </a:pPr>
          <a:r>
            <a:rPr lang="ru-RU" sz="1800">
              <a:solidFill>
                <a:schemeClr val="tx1"/>
              </a:solidFill>
              <a:latin typeface="Times New Roman"/>
              <a:cs typeface="Times New Roman"/>
            </a:rPr>
            <a:t>уровнем прогнозной инфляции </a:t>
          </a:r>
          <a:endParaRPr/>
        </a:p>
      </dgm:t>
    </dgm:pt>
    <dgm:pt modelId="{8C196E73-5E31-4804-965C-E472B4F914E2}" type="parTrans" cxnId="{BF67FAD7-39CF-404A-A1CA-3851164E151B}">
      <dgm:prSet/>
      <dgm:spPr bwMode="auto"/>
      <dgm:t>
        <a:bodyPr/>
        <a:lstStyle/>
        <a:p>
          <a:pPr>
            <a:defRPr/>
          </a:pPr>
          <a:endParaRPr lang="ru-RU" sz="2400">
            <a:solidFill>
              <a:schemeClr val="tx1"/>
            </a:solidFill>
          </a:endParaRPr>
        </a:p>
      </dgm:t>
    </dgm:pt>
    <dgm:pt modelId="{ECC37C8A-1BE9-4366-9008-8A00FE7E5A3E}" type="sibTrans" cxnId="{BF67FAD7-39CF-404A-A1CA-3851164E151B}">
      <dgm:prSet custT="1"/>
      <dgm:spPr bwMode="auto">
        <a:solidFill>
          <a:schemeClr val="accent4">
            <a:hueOff val="0"/>
            <a:satOff val="0"/>
            <a:lumOff val="0"/>
            <a:alpha val="50000"/>
          </a:schemeClr>
        </a:solidFill>
        <a:effectLst>
          <a:reflection stA="0" endPos="65000" dist="50800" dir="5400000" sy="-100000" algn="bl" rotWithShape="0"/>
        </a:effectLst>
      </dgm:spPr>
      <dgm:t>
        <a:bodyPr/>
        <a:lstStyle/>
        <a:p>
          <a:pPr>
            <a:buNone/>
            <a:defRPr/>
          </a:pPr>
          <a:r>
            <a:rPr lang="ru-RU" sz="1800">
              <a:solidFill>
                <a:schemeClr val="tx1"/>
              </a:solidFill>
              <a:latin typeface="Times New Roman"/>
              <a:cs typeface="Times New Roman"/>
            </a:rPr>
            <a:t>поэтапным доведением заработной платы до необходимого уровня предусмотренного отраслевым соглашением в сфере ЖКХ</a:t>
          </a:r>
        </a:p>
      </dgm:t>
    </dgm:pt>
    <dgm:pt modelId="{493A3802-661C-4E7C-A7EA-40A1078ACC2B}" type="pres">
      <dgm:prSet presAssocID="{749C1E3A-4C24-4F81-8D7C-5552CBBAF729}" presName="Name0" presStyleCnt="0">
        <dgm:presLayoutVars>
          <dgm:chMax val="0"/>
          <dgm:chPref val="0"/>
          <dgm:dir/>
          <dgm:animLvl val="lvl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35190D9F-73B9-48D3-83B1-BDC69503EB81}" type="pres">
      <dgm:prSet presAssocID="{75C3E945-EE9E-4237-AFE9-5569FED75655}" presName="composite" presStyleCnt="0"/>
      <dgm:spPr bwMode="auto"/>
    </dgm:pt>
    <dgm:pt modelId="{9E31AB64-5E1B-48C8-8225-75542D98EDDE}" type="pres">
      <dgm:prSet presAssocID="{75C3E945-EE9E-4237-AFE9-5569FED75655}" presName="Parent1" presStyleLbl="node1" presStyleIdx="0" presStyleCnt="4" custScaleX="118671" custScaleY="36817" custLinFactNeighborX="50834" custLinFactNeighborY="67084">
        <dgm:presLayoutVars>
          <dgm:chMax val="1"/>
          <dgm:chPref val="1"/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EC9CDB70-E887-420C-B30E-2618C241D9F8}" type="pres">
      <dgm:prSet presAssocID="{75C3E945-EE9E-4237-AFE9-5569FED75655}" presName="Childtext1" presStyleLbl="revTx" presStyleIdx="0" presStyleCnt="2">
        <dgm:presLayoutVars>
          <dgm:chMax val="0"/>
          <dgm:chPref val="0"/>
          <dgm:bulletEnabled val="1"/>
        </dgm:presLayoutVars>
      </dgm:prSet>
      <dgm:spPr bwMode="auto"/>
    </dgm:pt>
    <dgm:pt modelId="{62144805-E6D2-4D28-81D2-961132DE47E5}" type="pres">
      <dgm:prSet presAssocID="{75C3E945-EE9E-4237-AFE9-5569FED75655}" presName="BalanceSpacing" presStyleCnt="0"/>
      <dgm:spPr bwMode="auto"/>
    </dgm:pt>
    <dgm:pt modelId="{25B42A69-360C-4DE1-A6A8-9558A392FD26}" type="pres">
      <dgm:prSet presAssocID="{75C3E945-EE9E-4237-AFE9-5569FED75655}" presName="BalanceSpacing1" presStyleCnt="0"/>
      <dgm:spPr bwMode="auto"/>
    </dgm:pt>
    <dgm:pt modelId="{36B1A1CE-0BC7-4C7E-B500-C8455E7012D3}" type="pres">
      <dgm:prSet presAssocID="{5260C6F7-9269-4EFD-B669-46669A775D2E}" presName="Accent1Text" presStyleLbl="node1" presStyleIdx="1" presStyleCnt="4" custScaleX="122269" custScaleY="38556" custLinFactX="100000" custLinFactNeighborX="121377" custLinFactNeighborY="31827"/>
      <dgm:spPr bwMode="auto"/>
      <dgm:t>
        <a:bodyPr/>
        <a:lstStyle/>
        <a:p>
          <a:pPr>
            <a:defRPr/>
          </a:pPr>
          <a:endParaRPr lang="ru-RU"/>
        </a:p>
      </dgm:t>
    </dgm:pt>
    <dgm:pt modelId="{B8CFF3A8-6625-4922-84BC-40986BDED89C}" type="pres">
      <dgm:prSet presAssocID="{5260C6F7-9269-4EFD-B669-46669A775D2E}" presName="spaceBetweenRectangles" presStyleCnt="0"/>
      <dgm:spPr bwMode="auto"/>
    </dgm:pt>
    <dgm:pt modelId="{B4897A7A-670D-4266-A467-402BF1FB09B0}" type="pres">
      <dgm:prSet presAssocID="{F88DBB98-77A9-4EC8-B0F2-96D82CB74F98}" presName="composite" presStyleCnt="0"/>
      <dgm:spPr bwMode="auto"/>
    </dgm:pt>
    <dgm:pt modelId="{7A520C83-3770-448F-9529-37A3939D3B2D}" type="pres">
      <dgm:prSet presAssocID="{F88DBB98-77A9-4EC8-B0F2-96D82CB74F98}" presName="Parent1" presStyleLbl="node1" presStyleIdx="2" presStyleCnt="4" custScaleX="118165" custScaleY="30980" custLinFactX="4020" custLinFactNeighborX="100000" custLinFactNeighborY="-65796">
        <dgm:presLayoutVars>
          <dgm:chMax val="1"/>
          <dgm:chPref val="1"/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1BAE1C12-5EDE-4F8F-8549-479C2B639151}" type="pres">
      <dgm:prSet presAssocID="{F88DBB98-77A9-4EC8-B0F2-96D82CB74F98}" presName="Childtext1" presStyleLbl="revTx" presStyleIdx="1" presStyleCnt="2">
        <dgm:presLayoutVars>
          <dgm:chMax val="0"/>
          <dgm:chPref val="0"/>
          <dgm:bulletEnabled val="1"/>
        </dgm:presLayoutVars>
      </dgm:prSet>
      <dgm:spPr bwMode="auto"/>
    </dgm:pt>
    <dgm:pt modelId="{DE90E184-EAE5-4C39-9FAA-D1AA0DCB08F2}" type="pres">
      <dgm:prSet presAssocID="{F88DBB98-77A9-4EC8-B0F2-96D82CB74F98}" presName="BalanceSpacing" presStyleCnt="0"/>
      <dgm:spPr bwMode="auto"/>
    </dgm:pt>
    <dgm:pt modelId="{530AF76D-D1C6-47B0-B1E1-489A13164FBF}" type="pres">
      <dgm:prSet presAssocID="{F88DBB98-77A9-4EC8-B0F2-96D82CB74F98}" presName="BalanceSpacing1" presStyleCnt="0"/>
      <dgm:spPr bwMode="auto"/>
    </dgm:pt>
    <dgm:pt modelId="{0E9723EB-1D71-4F27-A648-27254961A4F4}" type="pres">
      <dgm:prSet presAssocID="{ECC37C8A-1BE9-4366-9008-8A00FE7E5A3E}" presName="Accent1Text" presStyleLbl="node1" presStyleIdx="3" presStyleCnt="4" custScaleX="136681" custScaleY="55561" custLinFactNeighborX="61146" custLinFactNeighborY="42627"/>
      <dgm:spPr bwMode="auto"/>
      <dgm:t>
        <a:bodyPr/>
        <a:lstStyle/>
        <a:p>
          <a:pPr>
            <a:defRPr/>
          </a:pPr>
          <a:endParaRPr lang="ru-RU"/>
        </a:p>
      </dgm:t>
    </dgm:pt>
  </dgm:ptLst>
  <dgm:cxnLst>
    <dgm:cxn modelId="{9E0AE1AC-D934-4B90-AE1B-3528D28A12BC}" type="presOf" srcId="{749C1E3A-4C24-4F81-8D7C-5552CBBAF729}" destId="{493A3802-661C-4E7C-A7EA-40A1078ACC2B}" srcOrd="0" destOrd="0" presId="urn:microsoft.com/office/officeart/2008/layout/AlternatingHexagons#1"/>
    <dgm:cxn modelId="{07A0B7DE-5957-42C0-8164-F08C34E3E9F9}" type="presOf" srcId="{F88DBB98-77A9-4EC8-B0F2-96D82CB74F98}" destId="{7A520C83-3770-448F-9529-37A3939D3B2D}" srcOrd="0" destOrd="0" presId="urn:microsoft.com/office/officeart/2008/layout/AlternatingHexagons#1"/>
    <dgm:cxn modelId="{D062E69B-2254-4CFA-AEFE-BFC1EBF6CE6A}" srcId="{749C1E3A-4C24-4F81-8D7C-5552CBBAF729}" destId="{75C3E945-EE9E-4237-AFE9-5569FED75655}" srcOrd="0" destOrd="0" parTransId="{46534A06-B3AC-4AE5-9022-DA7611B471CA}" sibTransId="{5260C6F7-9269-4EFD-B669-46669A775D2E}"/>
    <dgm:cxn modelId="{BF67FAD7-39CF-404A-A1CA-3851164E151B}" srcId="{749C1E3A-4C24-4F81-8D7C-5552CBBAF729}" destId="{F88DBB98-77A9-4EC8-B0F2-96D82CB74F98}" srcOrd="1" destOrd="0" parTransId="{8C196E73-5E31-4804-965C-E472B4F914E2}" sibTransId="{ECC37C8A-1BE9-4366-9008-8A00FE7E5A3E}"/>
    <dgm:cxn modelId="{546779E3-0089-472F-B2A7-7485A4B9863F}" type="presOf" srcId="{5260C6F7-9269-4EFD-B669-46669A775D2E}" destId="{36B1A1CE-0BC7-4C7E-B500-C8455E7012D3}" srcOrd="0" destOrd="0" presId="urn:microsoft.com/office/officeart/2008/layout/AlternatingHexagons#1"/>
    <dgm:cxn modelId="{D0C58691-BCB0-4D4E-B8AC-F94B03FC6553}" type="presOf" srcId="{75C3E945-EE9E-4237-AFE9-5569FED75655}" destId="{9E31AB64-5E1B-48C8-8225-75542D98EDDE}" srcOrd="0" destOrd="0" presId="urn:microsoft.com/office/officeart/2008/layout/AlternatingHexagons#1"/>
    <dgm:cxn modelId="{47925A48-7FBF-4E84-8F42-9216CD36F89E}" type="presOf" srcId="{ECC37C8A-1BE9-4366-9008-8A00FE7E5A3E}" destId="{0E9723EB-1D71-4F27-A648-27254961A4F4}" srcOrd="0" destOrd="0" presId="urn:microsoft.com/office/officeart/2008/layout/AlternatingHexagons#1"/>
    <dgm:cxn modelId="{1DCC8ECE-3727-40D3-97E1-259294FB7465}" type="presParOf" srcId="{493A3802-661C-4E7C-A7EA-40A1078ACC2B}" destId="{35190D9F-73B9-48D3-83B1-BDC69503EB81}" srcOrd="0" destOrd="0" presId="urn:microsoft.com/office/officeart/2008/layout/AlternatingHexagons#1"/>
    <dgm:cxn modelId="{107843D3-F41F-40C3-9586-803B3A337AE3}" type="presParOf" srcId="{35190D9F-73B9-48D3-83B1-BDC69503EB81}" destId="{9E31AB64-5E1B-48C8-8225-75542D98EDDE}" srcOrd="0" destOrd="0" presId="urn:microsoft.com/office/officeart/2008/layout/AlternatingHexagons#1"/>
    <dgm:cxn modelId="{991BF122-EE79-42B4-BB81-6601FDAC759C}" type="presParOf" srcId="{35190D9F-73B9-48D3-83B1-BDC69503EB81}" destId="{EC9CDB70-E887-420C-B30E-2618C241D9F8}" srcOrd="1" destOrd="0" presId="urn:microsoft.com/office/officeart/2008/layout/AlternatingHexagons#1"/>
    <dgm:cxn modelId="{4C4E3AE4-5F5B-468B-A5B0-BA2FA633F688}" type="presParOf" srcId="{35190D9F-73B9-48D3-83B1-BDC69503EB81}" destId="{62144805-E6D2-4D28-81D2-961132DE47E5}" srcOrd="2" destOrd="0" presId="urn:microsoft.com/office/officeart/2008/layout/AlternatingHexagons#1"/>
    <dgm:cxn modelId="{4597C28A-C062-4D96-B4B7-B30775436F12}" type="presParOf" srcId="{35190D9F-73B9-48D3-83B1-BDC69503EB81}" destId="{25B42A69-360C-4DE1-A6A8-9558A392FD26}" srcOrd="3" destOrd="0" presId="urn:microsoft.com/office/officeart/2008/layout/AlternatingHexagons#1"/>
    <dgm:cxn modelId="{E07C51D0-6439-4BA7-8870-32FCC26CB8C2}" type="presParOf" srcId="{35190D9F-73B9-48D3-83B1-BDC69503EB81}" destId="{36B1A1CE-0BC7-4C7E-B500-C8455E7012D3}" srcOrd="4" destOrd="0" presId="urn:microsoft.com/office/officeart/2008/layout/AlternatingHexagons#1"/>
    <dgm:cxn modelId="{1FDDB993-A682-46F7-B9DF-6C7AF10EA08D}" type="presParOf" srcId="{493A3802-661C-4E7C-A7EA-40A1078ACC2B}" destId="{B8CFF3A8-6625-4922-84BC-40986BDED89C}" srcOrd="1" destOrd="0" presId="urn:microsoft.com/office/officeart/2008/layout/AlternatingHexagons#1"/>
    <dgm:cxn modelId="{F05CA241-472E-458F-8B61-8F6D6F0369E6}" type="presParOf" srcId="{493A3802-661C-4E7C-A7EA-40A1078ACC2B}" destId="{B4897A7A-670D-4266-A467-402BF1FB09B0}" srcOrd="2" destOrd="0" presId="urn:microsoft.com/office/officeart/2008/layout/AlternatingHexagons#1"/>
    <dgm:cxn modelId="{305656D6-B6DB-47C8-8016-1D4DC812ECAF}" type="presParOf" srcId="{B4897A7A-670D-4266-A467-402BF1FB09B0}" destId="{7A520C83-3770-448F-9529-37A3939D3B2D}" srcOrd="0" destOrd="0" presId="urn:microsoft.com/office/officeart/2008/layout/AlternatingHexagons#1"/>
    <dgm:cxn modelId="{F1CEEB4F-B910-4D72-8340-0F96C1B4216B}" type="presParOf" srcId="{B4897A7A-670D-4266-A467-402BF1FB09B0}" destId="{1BAE1C12-5EDE-4F8F-8549-479C2B639151}" srcOrd="1" destOrd="0" presId="urn:microsoft.com/office/officeart/2008/layout/AlternatingHexagons#1"/>
    <dgm:cxn modelId="{1ABF7D17-2101-41BC-916A-A81301C78ACA}" type="presParOf" srcId="{B4897A7A-670D-4266-A467-402BF1FB09B0}" destId="{DE90E184-EAE5-4C39-9FAA-D1AA0DCB08F2}" srcOrd="2" destOrd="0" presId="urn:microsoft.com/office/officeart/2008/layout/AlternatingHexagons#1"/>
    <dgm:cxn modelId="{25CAAE17-45E9-4A2E-BD8C-1DB624797374}" type="presParOf" srcId="{B4897A7A-670D-4266-A467-402BF1FB09B0}" destId="{530AF76D-D1C6-47B0-B1E1-489A13164FBF}" srcOrd="3" destOrd="0" presId="urn:microsoft.com/office/officeart/2008/layout/AlternatingHexagons#1"/>
    <dgm:cxn modelId="{E18DAD4C-8198-4A2B-B78B-B91249FC8AAD}" type="presParOf" srcId="{B4897A7A-670D-4266-A467-402BF1FB09B0}" destId="{0E9723EB-1D71-4F27-A648-27254961A4F4}" srcOrd="4" destOrd="0" presId="urn:microsoft.com/office/officeart/2008/layout/AlternatingHexagons#1"/>
  </dgm:cxnLst>
  <dgm:bg/>
  <dgm:whole>
    <a:effectLst>
      <a:reflection stA="28000" endPos="65000" dist="50800" dir="5400000" sy="-100000" algn="bl" rotWithShape="0"/>
    </a:effectLst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787D0D-F80A-4E14-91E9-281DD9A89205}">
      <dsp:nvSpPr>
        <dsp:cNvPr id="0" name=""/>
        <dsp:cNvSpPr/>
      </dsp:nvSpPr>
      <dsp:spPr bwMode="auto">
        <a:xfrm>
          <a:off x="0" y="1686470"/>
          <a:ext cx="1412807" cy="3178283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57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defRPr/>
          </a:pPr>
          <a:r>
            <a:rPr lang="ru-RU" sz="1900" b="1" kern="1200">
              <a:solidFill>
                <a:schemeClr val="tx1"/>
              </a:solidFill>
              <a:latin typeface="Times New Roman"/>
              <a:cs typeface="Times New Roman"/>
            </a:rPr>
            <a:t>Структура платежного документа за ЖКУ</a:t>
          </a:r>
        </a:p>
      </dsp:txBody>
      <dsp:txXfrm>
        <a:off x="41380" y="1727850"/>
        <a:ext cx="1330047" cy="3095523"/>
      </dsp:txXfrm>
    </dsp:sp>
    <dsp:sp modelId="{8404A077-51DD-4910-8C73-291B95DCE571}">
      <dsp:nvSpPr>
        <dsp:cNvPr id="0" name=""/>
        <dsp:cNvSpPr/>
      </dsp:nvSpPr>
      <dsp:spPr bwMode="auto">
        <a:xfrm rot="16402398">
          <a:off x="317477" y="2087979"/>
          <a:ext cx="2327618" cy="51679"/>
        </a:xfrm>
        <a:custGeom>
          <a:avLst/>
          <a:gdLst/>
          <a:ahLst/>
          <a:cxnLst/>
          <a:rect l="0" t="0" r="0" b="0"/>
          <a:pathLst>
            <a:path>
              <a:moveTo>
                <a:pt x="0" y="25839"/>
              </a:moveTo>
              <a:lnTo>
                <a:pt x="2327618" y="25839"/>
              </a:lnTo>
            </a:path>
          </a:pathLst>
        </a:custGeom>
        <a:noFill/>
        <a:ln w="19050" cap="rnd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defRPr/>
          </a:pPr>
          <a:endParaRPr lang="ru-RU" sz="800" kern="1200"/>
        </a:p>
      </dsp:txBody>
      <dsp:txXfrm>
        <a:off x="1423096" y="2055629"/>
        <a:ext cx="116380" cy="116380"/>
      </dsp:txXfrm>
    </dsp:sp>
    <dsp:sp modelId="{BDB67D81-01DB-4177-88BA-FED46DFACC17}">
      <dsp:nvSpPr>
        <dsp:cNvPr id="0" name=""/>
        <dsp:cNvSpPr/>
      </dsp:nvSpPr>
      <dsp:spPr bwMode="auto">
        <a:xfrm>
          <a:off x="1549767" y="0"/>
          <a:ext cx="1835393" cy="1904053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  <a:alpha val="75000"/>
          </a:schemeClr>
        </a:solidFill>
        <a:ln w="19050" cap="rnd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/>
          </a:pPr>
          <a:r>
            <a:rPr lang="ru-RU" sz="2000" kern="1200">
              <a:solidFill>
                <a:schemeClr val="tx1"/>
              </a:solidFill>
              <a:latin typeface="Times New Roman"/>
              <a:cs typeface="Times New Roman"/>
            </a:rPr>
            <a:t>Коммунальные услуги</a:t>
          </a:r>
          <a:endParaRPr kern="1200"/>
        </a:p>
      </dsp:txBody>
      <dsp:txXfrm>
        <a:off x="1603524" y="53757"/>
        <a:ext cx="1727879" cy="1796539"/>
      </dsp:txXfrm>
    </dsp:sp>
    <dsp:sp modelId="{CBF5720A-6909-438A-8FAE-557923AD0E59}">
      <dsp:nvSpPr>
        <dsp:cNvPr id="0" name=""/>
        <dsp:cNvSpPr/>
      </dsp:nvSpPr>
      <dsp:spPr bwMode="auto">
        <a:xfrm rot="20205953">
          <a:off x="1401058" y="3192622"/>
          <a:ext cx="289742" cy="51679"/>
        </a:xfrm>
        <a:custGeom>
          <a:avLst/>
          <a:gdLst/>
          <a:ahLst/>
          <a:cxnLst/>
          <a:rect l="0" t="0" r="0" b="0"/>
          <a:pathLst>
            <a:path>
              <a:moveTo>
                <a:pt x="0" y="25839"/>
              </a:moveTo>
              <a:lnTo>
                <a:pt x="289742" y="25839"/>
              </a:lnTo>
            </a:path>
          </a:pathLst>
        </a:custGeom>
        <a:noFill/>
        <a:ln w="19050" cap="rnd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defRPr/>
          </a:pPr>
          <a:endParaRPr lang="ru-RU" sz="500" kern="1200"/>
        </a:p>
      </dsp:txBody>
      <dsp:txXfrm>
        <a:off x="1538686" y="3211219"/>
        <a:ext cx="14487" cy="14487"/>
      </dsp:txXfrm>
    </dsp:sp>
    <dsp:sp modelId="{F9A6DC14-9E1F-415B-BC6F-202CDE002A9D}">
      <dsp:nvSpPr>
        <dsp:cNvPr id="0" name=""/>
        <dsp:cNvSpPr/>
      </dsp:nvSpPr>
      <dsp:spPr bwMode="auto">
        <a:xfrm>
          <a:off x="1679052" y="2039805"/>
          <a:ext cx="1619473" cy="2243012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  <a:alpha val="75000"/>
          </a:schemeClr>
        </a:solidFill>
        <a:ln w="19050" cap="rnd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/>
          </a:pPr>
          <a:r>
            <a:rPr lang="ru-RU" sz="2000" kern="1200">
              <a:solidFill>
                <a:schemeClr val="tx1"/>
              </a:solidFill>
              <a:latin typeface="Times New Roman"/>
              <a:cs typeface="Times New Roman"/>
            </a:rPr>
            <a:t>Содержание жилого помещения</a:t>
          </a:r>
          <a:endParaRPr kern="1200"/>
        </a:p>
      </dsp:txBody>
      <dsp:txXfrm>
        <a:off x="1726485" y="2087238"/>
        <a:ext cx="1524607" cy="2148146"/>
      </dsp:txXfrm>
    </dsp:sp>
    <dsp:sp modelId="{7BEF1707-3D8D-4FBD-963F-7DC73D71F58A}">
      <dsp:nvSpPr>
        <dsp:cNvPr id="0" name=""/>
        <dsp:cNvSpPr/>
      </dsp:nvSpPr>
      <dsp:spPr bwMode="auto">
        <a:xfrm rot="5140289">
          <a:off x="396946" y="4345431"/>
          <a:ext cx="2197586" cy="51679"/>
        </a:xfrm>
        <a:custGeom>
          <a:avLst/>
          <a:gdLst/>
          <a:ahLst/>
          <a:cxnLst/>
          <a:rect l="0" t="0" r="0" b="0"/>
          <a:pathLst>
            <a:path>
              <a:moveTo>
                <a:pt x="0" y="25839"/>
              </a:moveTo>
              <a:lnTo>
                <a:pt x="2197586" y="25839"/>
              </a:lnTo>
            </a:path>
          </a:pathLst>
        </a:custGeom>
        <a:noFill/>
        <a:ln w="19050" cap="rnd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defRPr/>
          </a:pPr>
          <a:endParaRPr lang="ru-RU" sz="800" kern="1200"/>
        </a:p>
      </dsp:txBody>
      <dsp:txXfrm>
        <a:off x="1440799" y="4316332"/>
        <a:ext cx="109879" cy="109879"/>
      </dsp:txXfrm>
    </dsp:sp>
    <dsp:sp modelId="{FBE67D08-F512-4D2C-AD59-229DD498B08A}">
      <dsp:nvSpPr>
        <dsp:cNvPr id="0" name=""/>
        <dsp:cNvSpPr/>
      </dsp:nvSpPr>
      <dsp:spPr bwMode="auto">
        <a:xfrm>
          <a:off x="1578670" y="4514903"/>
          <a:ext cx="1806489" cy="1904053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  <a:alpha val="75000"/>
          </a:schemeClr>
        </a:solidFill>
        <a:ln w="19050" cap="rnd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ru-RU" sz="2000" kern="1200">
              <a:solidFill>
                <a:schemeClr val="tx1"/>
              </a:solidFill>
              <a:latin typeface="Times New Roman"/>
              <a:cs typeface="Times New Roman"/>
            </a:rPr>
            <a:t>Взнос на капитальный ремонт</a:t>
          </a:r>
          <a:endParaRPr kern="1200"/>
        </a:p>
      </dsp:txBody>
      <dsp:txXfrm>
        <a:off x="1631580" y="4567813"/>
        <a:ext cx="1700669" cy="17982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31AB64-5E1B-48C8-8225-75542D98EDDE}">
      <dsp:nvSpPr>
        <dsp:cNvPr id="0" name=""/>
        <dsp:cNvSpPr/>
      </dsp:nvSpPr>
      <dsp:spPr bwMode="auto">
        <a:xfrm rot="5400000">
          <a:off x="7633372" y="2861215"/>
          <a:ext cx="1231255" cy="3452739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 val="5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ru-RU" sz="1800" kern="1200">
              <a:solidFill>
                <a:schemeClr val="tx1"/>
              </a:solidFill>
              <a:latin typeface="Times New Roman"/>
              <a:cs typeface="Times New Roman"/>
            </a:rPr>
            <a:t>ростом цен на продукцию естественных монополий </a:t>
          </a:r>
          <a:endParaRPr kern="1200"/>
        </a:p>
      </dsp:txBody>
      <dsp:txXfrm rot="-5400000">
        <a:off x="7098087" y="4177166"/>
        <a:ext cx="2301826" cy="820837"/>
      </dsp:txXfrm>
    </dsp:sp>
    <dsp:sp modelId="{EC9CDB70-E887-420C-B30E-2618C241D9F8}">
      <dsp:nvSpPr>
        <dsp:cNvPr id="0" name=""/>
        <dsp:cNvSpPr/>
      </dsp:nvSpPr>
      <dsp:spPr bwMode="auto">
        <a:xfrm>
          <a:off x="8313023" y="1340844"/>
          <a:ext cx="3732193" cy="20065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B1A1CE-0BC7-4C7E-B500-C8455E7012D3}">
      <dsp:nvSpPr>
        <dsp:cNvPr id="0" name=""/>
        <dsp:cNvSpPr/>
      </dsp:nvSpPr>
      <dsp:spPr bwMode="auto">
        <a:xfrm rot="5400000">
          <a:off x="9423986" y="1629788"/>
          <a:ext cx="1289412" cy="3557423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 val="5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ru-RU" sz="1800" kern="1200">
              <a:solidFill>
                <a:schemeClr val="tx1"/>
              </a:solidFill>
              <a:latin typeface="Times New Roman"/>
              <a:cs typeface="Times New Roman"/>
            </a:rPr>
            <a:t>снижением объемов реализации коммунальных услуг</a:t>
          </a:r>
          <a:endParaRPr kern="1200"/>
        </a:p>
      </dsp:txBody>
      <dsp:txXfrm rot="-5400000">
        <a:off x="8882885" y="2978695"/>
        <a:ext cx="2371615" cy="859608"/>
      </dsp:txXfrm>
    </dsp:sp>
    <dsp:sp modelId="{7A520C83-3770-448F-9529-37A3939D3B2D}">
      <dsp:nvSpPr>
        <dsp:cNvPr id="0" name=""/>
        <dsp:cNvSpPr/>
      </dsp:nvSpPr>
      <dsp:spPr bwMode="auto">
        <a:xfrm rot="5400000">
          <a:off x="7701271" y="594480"/>
          <a:ext cx="1036051" cy="3438016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 val="5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ru-RU" sz="1800" kern="1200">
              <a:solidFill>
                <a:schemeClr val="tx1"/>
              </a:solidFill>
              <a:latin typeface="Times New Roman"/>
              <a:cs typeface="Times New Roman"/>
            </a:rPr>
            <a:t>уровнем прогнозной инфляции </a:t>
          </a:r>
          <a:endParaRPr kern="1200"/>
        </a:p>
      </dsp:txBody>
      <dsp:txXfrm rot="-5400000">
        <a:off x="7073292" y="1968137"/>
        <a:ext cx="2292010" cy="690701"/>
      </dsp:txXfrm>
    </dsp:sp>
    <dsp:sp modelId="{1BAE1C12-5EDE-4F8F-8549-479C2B639151}">
      <dsp:nvSpPr>
        <dsp:cNvPr id="0" name=""/>
        <dsp:cNvSpPr/>
      </dsp:nvSpPr>
      <dsp:spPr bwMode="auto">
        <a:xfrm>
          <a:off x="5884" y="3510599"/>
          <a:ext cx="3611799" cy="20065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9723EB-1D71-4F27-A648-27254961A4F4}">
      <dsp:nvSpPr>
        <dsp:cNvPr id="0" name=""/>
        <dsp:cNvSpPr/>
      </dsp:nvSpPr>
      <dsp:spPr bwMode="auto">
        <a:xfrm rot="5400000">
          <a:off x="9133678" y="3940577"/>
          <a:ext cx="1858103" cy="3976740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 val="5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stA="0" endPos="65000" dist="50800" dir="5400000" sy="-100000" algn="bl" rotWithShape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ru-RU" sz="1800" kern="1200">
              <a:solidFill>
                <a:schemeClr val="tx1"/>
              </a:solidFill>
              <a:latin typeface="Times New Roman"/>
              <a:cs typeface="Times New Roman"/>
            </a:rPr>
            <a:t>поэтапным доведением заработной платы до необходимого уровня предусмотренного отраслевым соглашением в сфере ЖКХ</a:t>
          </a:r>
        </a:p>
      </dsp:txBody>
      <dsp:txXfrm rot="-5400000">
        <a:off x="8737150" y="5309579"/>
        <a:ext cx="2651160" cy="12387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#1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 val="0"/>
      <dgm:chPref val="0"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 bwMode="auto">
          <a:xfrm>
            <a:off x="0" y="-8467"/>
            <a:ext cx="12192000" cy="6866466"/>
            <a:chOff x="0" y="-8467"/>
            <a:chExt cx="12192000" cy="6866466"/>
          </a:xfrm>
        </p:grpSpPr>
        <p:cxnSp>
          <p:nvCxnSpPr>
            <p:cNvPr id="32" name="Straight Connector 31"/>
            <p:cNvCxnSpPr>
              <a:cxnSpLocks/>
            </p:cNvCxnSpPr>
            <p:nvPr/>
          </p:nvCxnSpPr>
          <p:spPr bwMode="auto"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cxnSpLocks/>
            </p:cNvCxnSpPr>
            <p:nvPr/>
          </p:nvCxnSpPr>
          <p:spPr bwMode="auto"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 bwMode="auto">
            <a:xfrm>
              <a:off x="9181476" y="-8467"/>
              <a:ext cx="3007349" cy="6866466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 bwMode="auto">
            <a:xfrm>
              <a:off x="9603442" y="-8467"/>
              <a:ext cx="2588558" cy="6866466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 bwMode="auto">
            <a:xfrm>
              <a:off x="8932333" y="3048000"/>
              <a:ext cx="3259666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 bwMode="auto">
            <a:xfrm>
              <a:off x="9334500" y="-8467"/>
              <a:ext cx="2854326" cy="6866466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 bwMode="auto">
            <a:xfrm>
              <a:off x="10898730" y="-8467"/>
              <a:ext cx="1290094" cy="6866466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 bwMode="auto">
            <a:xfrm>
              <a:off x="10938999" y="-8467"/>
              <a:ext cx="1249825" cy="6866466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 bwMode="auto">
            <a:xfrm>
              <a:off x="10371666" y="3589867"/>
              <a:ext cx="1817158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 bwMode="auto"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3A2D330-60DC-481E-A036-AF63CFE94974}" type="datetimeFigureOut">
              <a:rPr lang="ru-RU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098C7EC-8DF9-4D74-A8DC-E0B101C7CE4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>
            <a:lvl1pPr>
              <a:defRPr sz="36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3A2D330-60DC-481E-A036-AF63CFE94974}" type="datetimeFigureOut">
              <a:rPr lang="ru-RU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098C7EC-8DF9-4D74-A8DC-E0B101C7CE4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3A2D330-60DC-481E-A036-AF63CFE94974}" type="datetimeFigureOut">
              <a:rPr lang="ru-RU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098C7EC-8DF9-4D74-A8DC-E0B101C7CE4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677334" y="2160589"/>
            <a:ext cx="4184035" cy="3880772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5089970" y="2160589"/>
            <a:ext cx="4184034" cy="3880773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3A2D330-60DC-481E-A036-AF63CFE94974}" type="datetimeFigureOut">
              <a:rPr lang="ru-RU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098C7EC-8DF9-4D74-A8DC-E0B101C7CE4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3A2D330-60DC-481E-A036-AF63CFE94974}" type="datetimeFigureOut">
              <a:rPr lang="ru-RU"/>
              <a:t>06.10.2026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098C7EC-8DF9-4D74-A8DC-E0B101C7CE4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77334" y="609600"/>
            <a:ext cx="8596668" cy="13208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3A2D330-60DC-481E-A036-AF63CFE94974}" type="datetimeFigureOut">
              <a:rPr lang="ru-RU"/>
              <a:t>06.10.2026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098C7EC-8DF9-4D74-A8DC-E0B101C7CE4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3A2D330-60DC-481E-A036-AF63CFE94974}" type="datetimeFigureOut">
              <a:rPr lang="ru-RU"/>
              <a:t>06.10.2026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098C7EC-8DF9-4D74-A8DC-E0B101C7CE4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3A2D330-60DC-481E-A036-AF63CFE94974}" type="datetimeFigureOut">
              <a:rPr lang="ru-RU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098C7EC-8DF9-4D74-A8DC-E0B101C7CE4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3A2D330-60DC-481E-A036-AF63CFE94974}" type="datetimeFigureOut">
              <a:rPr lang="ru-RU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098C7EC-8DF9-4D74-A8DC-E0B101C7CE4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и подпись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3A2D330-60DC-481E-A036-AF63CFE94974}" type="datetimeFigureOut">
              <a:rPr lang="ru-RU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098C7EC-8DF9-4D74-A8DC-E0B101C7CE4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Цитата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 bwMode="auto"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3A2D330-60DC-481E-A036-AF63CFE94974}" type="datetimeFigureOut">
              <a:rPr lang="ru-RU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098C7EC-8DF9-4D74-A8DC-E0B101C7CE4A}" type="slidenum">
              <a:rPr lang="ru-RU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 bwMode="auto">
          <a:xfrm>
            <a:off x="541870" y="790378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defRPr/>
            </a:pPr>
            <a:r>
              <a:rPr lang="en-US" sz="800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“</a:t>
            </a:r>
            <a:endParaRPr/>
          </a:p>
        </p:txBody>
      </p:sp>
      <p:sp>
        <p:nvSpPr>
          <p:cNvPr id="22" name="TextBox 21"/>
          <p:cNvSpPr txBox="1"/>
          <p:nvPr/>
        </p:nvSpPr>
        <p:spPr bwMode="auto">
          <a:xfrm>
            <a:off x="8893011" y="2886556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defRPr/>
            </a:pPr>
            <a:r>
              <a:rPr lang="en-US" sz="800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Карточка имен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3A2D330-60DC-481E-A036-AF63CFE94974}" type="datetimeFigureOut">
              <a:rPr lang="ru-RU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098C7EC-8DF9-4D74-A8DC-E0B101C7CE4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Цитата карточки имен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 bwMode="auto"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3A2D330-60DC-481E-A036-AF63CFE94974}" type="datetimeFigureOut">
              <a:rPr lang="ru-RU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098C7EC-8DF9-4D74-A8DC-E0B101C7CE4A}" type="slidenum">
              <a:rPr lang="ru-RU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 bwMode="auto">
          <a:xfrm>
            <a:off x="541870" y="790378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defRPr/>
            </a:pPr>
            <a:r>
              <a:rPr lang="en-US" sz="800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“</a:t>
            </a:r>
            <a:endParaRPr/>
          </a:p>
        </p:txBody>
      </p:sp>
      <p:sp>
        <p:nvSpPr>
          <p:cNvPr id="25" name="TextBox 24"/>
          <p:cNvSpPr txBox="1"/>
          <p:nvPr/>
        </p:nvSpPr>
        <p:spPr bwMode="auto">
          <a:xfrm>
            <a:off x="8893011" y="2886556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defRPr/>
            </a:pPr>
            <a:r>
              <a:rPr lang="en-US" sz="800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Истина или ложь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 bwMode="auto"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3A2D330-60DC-481E-A036-AF63CFE94974}" type="datetimeFigureOut">
              <a:rPr lang="ru-RU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098C7EC-8DF9-4D74-A8DC-E0B101C7CE4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3A2D330-60DC-481E-A036-AF63CFE94974}" type="datetimeFigureOut">
              <a:rPr lang="ru-RU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098C7EC-8DF9-4D74-A8DC-E0B101C7CE4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7967673" y="609599"/>
            <a:ext cx="1304743" cy="5251451"/>
          </a:xfrm>
        </p:spPr>
        <p:txBody>
          <a:bodyPr vert="eaVert" anchor="ctr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677335" y="609600"/>
            <a:ext cx="7060150" cy="5251450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3A2D330-60DC-481E-A036-AF63CFE94974}" type="datetimeFigureOut">
              <a:rPr lang="ru-RU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098C7EC-8DF9-4D74-A8DC-E0B101C7CE4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 bwMode="auto">
          <a:xfrm>
            <a:off x="0" y="-8467"/>
            <a:ext cx="12192000" cy="6866466"/>
            <a:chOff x="0" y="-8467"/>
            <a:chExt cx="12192000" cy="6866466"/>
          </a:xfrm>
        </p:grpSpPr>
        <p:cxnSp>
          <p:nvCxnSpPr>
            <p:cNvPr id="20" name="Straight Connector 19"/>
            <p:cNvCxnSpPr>
              <a:cxnSpLocks/>
            </p:cNvCxnSpPr>
            <p:nvPr/>
          </p:nvCxnSpPr>
          <p:spPr bwMode="auto"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cxnSpLocks/>
            </p:cNvCxnSpPr>
            <p:nvPr/>
          </p:nvCxnSpPr>
          <p:spPr bwMode="auto"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 bwMode="auto">
            <a:xfrm>
              <a:off x="9181476" y="-8467"/>
              <a:ext cx="3007349" cy="6866466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 bwMode="auto">
            <a:xfrm>
              <a:off x="9603442" y="-8467"/>
              <a:ext cx="2588558" cy="6866466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 bwMode="auto">
            <a:xfrm>
              <a:off x="8932333" y="3048000"/>
              <a:ext cx="3259666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 bwMode="auto">
            <a:xfrm>
              <a:off x="9334500" y="-8467"/>
              <a:ext cx="2854326" cy="6866466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 bwMode="auto">
            <a:xfrm>
              <a:off x="10898730" y="-8467"/>
              <a:ext cx="1290094" cy="6866466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 bwMode="auto">
            <a:xfrm>
              <a:off x="10938999" y="-8467"/>
              <a:ext cx="1249825" cy="6866466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 bwMode="auto">
            <a:xfrm>
              <a:off x="10371666" y="3589867"/>
              <a:ext cx="1817158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 bwMode="auto"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3A2D330-60DC-481E-A036-AF63CFE94974}" type="datetimeFigureOut">
              <a:rPr lang="ru-RU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677334" y="6041362"/>
            <a:ext cx="62976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0098C7EC-8DF9-4D74-A8DC-E0B101C7CE4A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>
        <a:spcBef>
          <a:spcPts val="0"/>
        </a:spcBef>
        <a:buNone/>
        <a:defRPr sz="3600">
          <a:solidFill>
            <a:schemeClr val="accent1"/>
          </a:solidFill>
          <a:latin typeface="+mj-lt"/>
          <a:ea typeface="+mj-ea"/>
          <a:cs typeface="+mj-cs"/>
        </a:defRPr>
      </a:lvl1pPr>
      <a:lvl2pPr>
        <a:defRPr>
          <a:solidFill>
            <a:schemeClr val="tx2"/>
          </a:solidFill>
        </a:defRPr>
      </a:lvl2pPr>
      <a:lvl3pPr>
        <a:defRPr>
          <a:solidFill>
            <a:schemeClr val="tx2"/>
          </a:solidFill>
        </a:defRPr>
      </a:lvl3pPr>
      <a:lvl4pPr>
        <a:defRPr>
          <a:solidFill>
            <a:schemeClr val="tx2"/>
          </a:solidFill>
        </a:defRPr>
      </a:lvl4pPr>
      <a:lvl5pPr>
        <a:defRPr>
          <a:solidFill>
            <a:schemeClr val="tx2"/>
          </a:solidFill>
        </a:defRPr>
      </a:lvl5pPr>
      <a:lvl6pPr>
        <a:defRPr>
          <a:solidFill>
            <a:schemeClr val="tx2"/>
          </a:solidFill>
        </a:defRPr>
      </a:lvl6pPr>
      <a:lvl7pPr>
        <a:defRPr>
          <a:solidFill>
            <a:schemeClr val="tx2"/>
          </a:solidFill>
        </a:defRPr>
      </a:lvl7pPr>
      <a:lvl8pPr>
        <a:defRPr>
          <a:solidFill>
            <a:schemeClr val="tx2"/>
          </a:solidFill>
        </a:defRPr>
      </a:lvl8pPr>
      <a:lvl9pPr>
        <a:defRPr>
          <a:solidFill>
            <a:schemeClr val="tx2"/>
          </a:solidFill>
        </a:defRPr>
      </a:lvl9pPr>
    </p:titleStyle>
    <p:bodyStyle>
      <a:lvl1pPr marL="342900" indent="-3429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8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6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4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admhmao.ru/documents/pravovye-akty/postanovleniya-gubernatora/14219941/" TargetMode="Externa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depsr.admhmao.ru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epsr.admhmao.ru/kontakty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16650" y="1063221"/>
            <a:ext cx="10398950" cy="403943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ru-RU" sz="3600" b="1">
                <a:solidFill>
                  <a:srgbClr val="7030A0"/>
                </a:solidFill>
                <a:latin typeface="Times New Roman"/>
                <a:cs typeface="Times New Roman"/>
              </a:rPr>
              <a:t/>
            </a:r>
            <a:br>
              <a:rPr lang="ru-RU" sz="3600" b="1">
                <a:solidFill>
                  <a:srgbClr val="7030A0"/>
                </a:solidFill>
                <a:latin typeface="Times New Roman"/>
                <a:cs typeface="Times New Roman"/>
              </a:rPr>
            </a:br>
            <a:r>
              <a:rPr lang="ru-RU" sz="3600" b="1">
                <a:solidFill>
                  <a:srgbClr val="7030A0"/>
                </a:solidFill>
                <a:latin typeface="Times New Roman"/>
                <a:cs typeface="Times New Roman"/>
              </a:rPr>
              <a:t/>
            </a:r>
            <a:br>
              <a:rPr lang="ru-RU" sz="3600" b="1">
                <a:solidFill>
                  <a:srgbClr val="7030A0"/>
                </a:solidFill>
                <a:latin typeface="Times New Roman"/>
                <a:cs typeface="Times New Roman"/>
              </a:rPr>
            </a:br>
            <a:r>
              <a:rPr lang="ru-RU" sz="3600" b="1">
                <a:solidFill>
                  <a:srgbClr val="7030A0"/>
                </a:solidFill>
                <a:latin typeface="Times New Roman"/>
                <a:cs typeface="Times New Roman"/>
              </a:rPr>
              <a:t/>
            </a:r>
            <a:br>
              <a:rPr lang="ru-RU" sz="3600" b="1">
                <a:solidFill>
                  <a:srgbClr val="7030A0"/>
                </a:solidFill>
                <a:latin typeface="Times New Roman"/>
                <a:cs typeface="Times New Roman"/>
              </a:rPr>
            </a:br>
            <a:r>
              <a:rPr lang="ru-RU" sz="3600" b="1">
                <a:solidFill>
                  <a:srgbClr val="7030A0"/>
                </a:solidFill>
                <a:latin typeface="Times New Roman"/>
                <a:cs typeface="Times New Roman"/>
              </a:rPr>
              <a:t>Информация</a:t>
            </a:r>
            <a:br>
              <a:rPr lang="ru-RU" sz="3600" b="1">
                <a:solidFill>
                  <a:srgbClr val="7030A0"/>
                </a:solidFill>
                <a:latin typeface="Times New Roman"/>
                <a:cs typeface="Times New Roman"/>
              </a:rPr>
            </a:br>
            <a:r>
              <a:rPr lang="ru-RU" sz="3600" b="1">
                <a:solidFill>
                  <a:srgbClr val="7030A0"/>
                </a:solidFill>
                <a:latin typeface="Times New Roman"/>
                <a:cs typeface="Times New Roman"/>
              </a:rPr>
              <a:t>по вопросам ценообразования, формирования тарифов и</a:t>
            </a:r>
            <a:r>
              <a:rPr lang="en-US" sz="3600" b="1"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r>
              <a:rPr lang="ru-RU" sz="3600" b="1">
                <a:solidFill>
                  <a:srgbClr val="7030A0"/>
                </a:solidFill>
                <a:latin typeface="Times New Roman"/>
                <a:cs typeface="Times New Roman"/>
              </a:rPr>
              <a:t>порядка расчета платы за коммунальные услуги и услуги, касающиеся обслуживания жилищного фонда и причинах ее роста в 2026 году</a:t>
            </a:r>
            <a:br>
              <a:rPr lang="ru-RU" sz="3600" b="1">
                <a:solidFill>
                  <a:srgbClr val="7030A0"/>
                </a:solidFill>
                <a:latin typeface="Times New Roman"/>
                <a:cs typeface="Times New Roman"/>
              </a:rPr>
            </a:br>
            <a:endParaRPr lang="ru-RU" sz="3600" b="1">
              <a:solidFill>
                <a:srgbClr val="7030A0"/>
              </a:solidFill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1587260" y="5960853"/>
            <a:ext cx="7134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>
                <a:solidFill>
                  <a:srgbClr val="7030A0"/>
                </a:solidFill>
                <a:latin typeface="Times New Roman"/>
                <a:cs typeface="Times New Roman"/>
              </a:rPr>
              <a:t>Ханты-Мансийский автономный округ – Югра</a:t>
            </a:r>
            <a:endParaRPr/>
          </a:p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59="http://schemas.microsoft.com/office/powerpoint/2015/09/main" Requires="p159">
      <p:transition xmlns:p14="http://schemas.microsoft.com/office/powerpoint/2010/main" spd="med" p14:dur="750" advClick="1">
        <p:fade thruBlk="0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330199" y="77002"/>
          <a:ext cx="11759131" cy="6631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 bwMode="auto">
          <a:xfrm>
            <a:off x="3628724" y="221382"/>
            <a:ext cx="8460607" cy="1815882"/>
          </a:xfrm>
          <a:prstGeom prst="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>
                <a:latin typeface="Times New Roman"/>
                <a:cs typeface="Times New Roman"/>
              </a:rPr>
              <a:t>В соответствии с Жилищным кодексом РФ </a:t>
            </a:r>
            <a:r>
              <a:rPr lang="ru-RU" sz="1400" b="1">
                <a:latin typeface="Times New Roman"/>
                <a:cs typeface="Times New Roman"/>
              </a:rPr>
              <a:t>размер платы за коммунальные услуги</a:t>
            </a:r>
            <a:r>
              <a:rPr lang="ru-RU" sz="1400">
                <a:latin typeface="Times New Roman"/>
                <a:cs typeface="Times New Roman"/>
              </a:rPr>
              <a:t>, включающей плату за холодную воду, горячую воду, электрическую энергию, тепловую энергию, газ, бытовой газ в баллонах, твердое топливо при наличии печного отопления, плату за отведение сточных вод, обращение с твердыми коммунальными отходами (далее – плата за коммунальные услуги), </a:t>
            </a:r>
            <a:r>
              <a:rPr lang="ru-RU" sz="1400" b="1">
                <a:latin typeface="Times New Roman"/>
                <a:cs typeface="Times New Roman"/>
              </a:rPr>
              <a:t>рассчитывается исходя из объема потребляемых коммунальных услуг</a:t>
            </a:r>
            <a:r>
              <a:rPr lang="ru-RU" sz="1400">
                <a:latin typeface="Times New Roman"/>
                <a:cs typeface="Times New Roman"/>
              </a:rPr>
              <a:t>, определяемого по показаниям приборов учета, а при их отсутствии исходя из нормативов потребления коммунальных услуг (в том числе нормативов накопления твердых коммунальных отходов), </a:t>
            </a:r>
            <a:r>
              <a:rPr lang="ru-RU" sz="1400" b="1">
                <a:latin typeface="Times New Roman"/>
                <a:cs typeface="Times New Roman"/>
              </a:rPr>
              <a:t>и тарифов на коммунальные услуги</a:t>
            </a:r>
            <a:r>
              <a:rPr lang="ru-RU" sz="1400">
                <a:latin typeface="Times New Roman"/>
                <a:cs typeface="Times New Roman"/>
              </a:rPr>
              <a:t>, утверждаемых органами государственной власти субъектов РФ в порядке, установленном Правительством РФ.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3628724" y="2213034"/>
            <a:ext cx="8460607" cy="2308324"/>
          </a:xfrm>
          <a:prstGeom prst="rect">
            <a:avLst/>
          </a:prstGeom>
          <a:solidFill>
            <a:schemeClr val="accent1">
              <a:lumMod val="20000"/>
              <a:lumOff val="80000"/>
              <a:alpha val="61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>
                <a:latin typeface="Times New Roman"/>
                <a:cs typeface="Times New Roman"/>
              </a:rPr>
              <a:t>В соответствии с Жилищным кодексом РФ плата за содержание жилого помещения, включает в себя плату за услуги, работы по управлению многоквартирным домом, за содержание и текущий ремонт общего имущества в многоквартирном доме, а также за холодную воду, горячую воду, электрическую энергию, потребляемые при использовании и содержании общего имущества в многоквартирном доме, за отведение сточных вод в целях содержания общего имущества в многоквартирном доме.</a:t>
            </a:r>
            <a:r>
              <a:rPr lang="ru-RU" sz="1400"/>
              <a:t> </a:t>
            </a:r>
            <a:r>
              <a:rPr lang="ru-RU" sz="1400" b="1">
                <a:latin typeface="Times New Roman"/>
                <a:cs typeface="Times New Roman"/>
              </a:rPr>
              <a:t>Плата за содержание жилого помещения не регулируется государством, её размер определяется собственниками жилых помещений при выборе способа управления многоквартирным домом</a:t>
            </a:r>
            <a:r>
              <a:rPr lang="ru-RU" sz="1400">
                <a:latin typeface="Times New Roman"/>
                <a:cs typeface="Times New Roman"/>
              </a:rPr>
              <a:t> (непосредственный способ управления, ТСЖ, ЖКС, либо с привлечением управляющих компаний), либо в договоре управления домом. Размер платы за содержание жилого помещения следует уточнять в своей Управляющей компании. </a:t>
            </a:r>
            <a:endParaRPr/>
          </a:p>
          <a:p>
            <a:pPr>
              <a:defRPr/>
            </a:pPr>
            <a:endParaRPr lang="ru-RU"/>
          </a:p>
        </p:txBody>
      </p:sp>
      <p:sp>
        <p:nvSpPr>
          <p:cNvPr id="8" name="TextBox 7"/>
          <p:cNvSpPr txBox="1"/>
          <p:nvPr/>
        </p:nvSpPr>
        <p:spPr bwMode="auto">
          <a:xfrm>
            <a:off x="3715352" y="4697128"/>
            <a:ext cx="8373979" cy="1384995"/>
          </a:xfrm>
          <a:prstGeom prst="rect">
            <a:avLst/>
          </a:prstGeom>
          <a:solidFill>
            <a:schemeClr val="accent1">
              <a:lumMod val="20000"/>
              <a:lumOff val="80000"/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>
                <a:latin typeface="Times New Roman"/>
                <a:cs typeface="Times New Roman"/>
              </a:rPr>
              <a:t>В соответствии с Жилищным кодексом РФ </a:t>
            </a:r>
            <a:r>
              <a:rPr lang="ru-RU" sz="1400" b="1">
                <a:latin typeface="Times New Roman"/>
                <a:cs typeface="Times New Roman"/>
              </a:rPr>
              <a:t>капитальный ремонт </a:t>
            </a:r>
            <a:r>
              <a:rPr lang="ru-RU" sz="1400">
                <a:latin typeface="Times New Roman"/>
                <a:cs typeface="Times New Roman"/>
              </a:rPr>
              <a:t>общего имущества в многоквартирном доме </a:t>
            </a:r>
            <a:r>
              <a:rPr lang="ru-RU" sz="1400" b="1">
                <a:latin typeface="Times New Roman"/>
                <a:cs typeface="Times New Roman"/>
              </a:rPr>
              <a:t>проводится за счет собственника жилищного фонда, </a:t>
            </a:r>
            <a:r>
              <a:rPr lang="ru-RU" sz="1400">
                <a:latin typeface="Times New Roman"/>
                <a:cs typeface="Times New Roman"/>
              </a:rPr>
              <a:t>плата за жилое помещение и коммунальные услуги для собственника помещения в многоквартирном доме включает в себя, в том числе </a:t>
            </a:r>
            <a:r>
              <a:rPr lang="ru-RU" sz="1400" b="1">
                <a:latin typeface="Times New Roman"/>
                <a:cs typeface="Times New Roman"/>
              </a:rPr>
              <a:t>взнос на капитальный ремонт</a:t>
            </a:r>
            <a:r>
              <a:rPr lang="ru-RU" sz="1400">
                <a:latin typeface="Times New Roman"/>
                <a:cs typeface="Times New Roman"/>
              </a:rPr>
              <a:t>. Установление </a:t>
            </a:r>
            <a:r>
              <a:rPr lang="ru-RU" sz="1400" b="1">
                <a:latin typeface="Times New Roman"/>
                <a:cs typeface="Times New Roman"/>
              </a:rPr>
              <a:t>минимального</a:t>
            </a:r>
            <a:r>
              <a:rPr lang="ru-RU" sz="1400">
                <a:latin typeface="Times New Roman"/>
                <a:cs typeface="Times New Roman"/>
              </a:rPr>
              <a:t> </a:t>
            </a:r>
            <a:r>
              <a:rPr lang="ru-RU" sz="1400" b="1">
                <a:latin typeface="Times New Roman"/>
                <a:cs typeface="Times New Roman"/>
              </a:rPr>
              <a:t>размера взноса на капитальный ремонт </a:t>
            </a:r>
            <a:r>
              <a:rPr lang="ru-RU" sz="1400">
                <a:latin typeface="Times New Roman"/>
                <a:cs typeface="Times New Roman"/>
              </a:rPr>
              <a:t>относится к полномочиям органов государственной власти субъекта РФ в области жилищных отношений.</a:t>
            </a:r>
            <a:br>
              <a:rPr lang="ru-RU" sz="1400">
                <a:latin typeface="Times New Roman"/>
                <a:cs typeface="Times New Roman"/>
              </a:rPr>
            </a:br>
            <a:endParaRPr lang="ru-RU" sz="14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59="http://schemas.microsoft.com/office/powerpoint/2015/09/main" Requires="p159">
      <p:transition xmlns:p14="http://schemas.microsoft.com/office/powerpoint/2010/main" spd="med" p14:dur="750" advClick="1">
        <p:fade thruBlk="0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3360" y="443698"/>
            <a:ext cx="5674894" cy="111123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000" b="1">
                <a:solidFill>
                  <a:srgbClr val="7030A0"/>
                </a:solidFill>
                <a:latin typeface="Times New Roman"/>
                <a:cs typeface="Times New Roman"/>
              </a:rPr>
              <a:t>Контроль расчета размера платы за содержание и ремонт жилого помещения, определения размера и внесения платы за коммунальные услуги</a:t>
            </a:r>
          </a:p>
        </p:txBody>
      </p:sp>
      <p:sp>
        <p:nvSpPr>
          <p:cNvPr id="5" name="Заголовок 1"/>
          <p:cNvSpPr txBox="1"/>
          <p:nvPr/>
        </p:nvSpPr>
        <p:spPr bwMode="auto">
          <a:xfrm>
            <a:off x="6328017" y="419135"/>
            <a:ext cx="3249037" cy="1130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000" b="1">
                <a:latin typeface="Times New Roman"/>
                <a:cs typeface="Times New Roman"/>
              </a:rPr>
              <a:t>Служба жилищного надзора ХМАО – Югры</a:t>
            </a:r>
            <a:endParaRPr/>
          </a:p>
        </p:txBody>
      </p:sp>
      <p:sp>
        <p:nvSpPr>
          <p:cNvPr id="6" name="Заголовок 1"/>
          <p:cNvSpPr txBox="1"/>
          <p:nvPr/>
        </p:nvSpPr>
        <p:spPr bwMode="auto">
          <a:xfrm>
            <a:off x="242119" y="2023072"/>
            <a:ext cx="5674894" cy="10397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b="1">
                <a:solidFill>
                  <a:srgbClr val="7030A0"/>
                </a:solidFill>
                <a:latin typeface="Times New Roman"/>
                <a:cs typeface="Times New Roman"/>
              </a:rPr>
              <a:t>Установление и контроль применения тарифов на тепловую энергию, холодное и горячее водоснабжение, водоотведение, обращение с ТКО, газоснабжение</a:t>
            </a:r>
          </a:p>
        </p:txBody>
      </p:sp>
      <p:sp>
        <p:nvSpPr>
          <p:cNvPr id="7" name="Заголовок 1"/>
          <p:cNvSpPr txBox="1"/>
          <p:nvPr/>
        </p:nvSpPr>
        <p:spPr bwMode="auto">
          <a:xfrm>
            <a:off x="6440071" y="2000157"/>
            <a:ext cx="3165604" cy="8258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000" b="1">
                <a:latin typeface="Times New Roman"/>
                <a:cs typeface="Times New Roman"/>
              </a:rPr>
              <a:t>Региональная служба по тарифам ХМАО – Югры </a:t>
            </a:r>
            <a:endParaRPr/>
          </a:p>
        </p:txBody>
      </p:sp>
      <p:sp>
        <p:nvSpPr>
          <p:cNvPr id="8" name="Заголовок 1"/>
          <p:cNvSpPr txBox="1"/>
          <p:nvPr/>
        </p:nvSpPr>
        <p:spPr bwMode="auto">
          <a:xfrm>
            <a:off x="212559" y="3454831"/>
            <a:ext cx="5674894" cy="18603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b="1">
                <a:solidFill>
                  <a:srgbClr val="7030A0"/>
                </a:solidFill>
                <a:latin typeface="Times New Roman"/>
                <a:cs typeface="Times New Roman"/>
              </a:rPr>
              <a:t>Установление нормативов потребления холодной, горячей воды, водоотведения, отопления, подогрева воды для нужд горячего водоснабжения, минимального размера взноса на капитальный ремонт общего имущества в многоквартирном доме</a:t>
            </a:r>
            <a:endParaRPr/>
          </a:p>
        </p:txBody>
      </p:sp>
      <p:sp>
        <p:nvSpPr>
          <p:cNvPr id="9" name="Заголовок 1"/>
          <p:cNvSpPr txBox="1"/>
          <p:nvPr/>
        </p:nvSpPr>
        <p:spPr bwMode="auto">
          <a:xfrm>
            <a:off x="6187782" y="3833554"/>
            <a:ext cx="3732462" cy="8687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000" b="1">
                <a:latin typeface="Times New Roman"/>
                <a:cs typeface="Times New Roman"/>
              </a:rPr>
              <a:t>Департамент жилищно-коммунального комплекса и энергетики ХМАО – Югры</a:t>
            </a:r>
            <a:endParaRPr/>
          </a:p>
        </p:txBody>
      </p:sp>
      <p:sp>
        <p:nvSpPr>
          <p:cNvPr id="10" name="Заголовок 1"/>
          <p:cNvSpPr txBox="1"/>
          <p:nvPr/>
        </p:nvSpPr>
        <p:spPr bwMode="auto">
          <a:xfrm>
            <a:off x="85820" y="5827386"/>
            <a:ext cx="5674894" cy="6467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b="1">
                <a:solidFill>
                  <a:srgbClr val="7030A0"/>
                </a:solidFill>
                <a:latin typeface="Times New Roman"/>
                <a:cs typeface="Times New Roman"/>
              </a:rPr>
              <a:t>Установление</a:t>
            </a:r>
            <a:endParaRPr/>
          </a:p>
          <a:p>
            <a:pPr algn="ctr">
              <a:defRPr/>
            </a:pPr>
            <a:r>
              <a:rPr lang="ru-RU" sz="1800" b="1">
                <a:solidFill>
                  <a:srgbClr val="7030A0"/>
                </a:solidFill>
                <a:latin typeface="Times New Roman"/>
                <a:cs typeface="Times New Roman"/>
              </a:rPr>
              <a:t>нормативов накопления ТКО </a:t>
            </a:r>
            <a:endParaRPr/>
          </a:p>
        </p:txBody>
      </p:sp>
      <p:sp>
        <p:nvSpPr>
          <p:cNvPr id="14" name="Заголовок 1"/>
          <p:cNvSpPr txBox="1"/>
          <p:nvPr/>
        </p:nvSpPr>
        <p:spPr bwMode="auto">
          <a:xfrm>
            <a:off x="6187782" y="5599373"/>
            <a:ext cx="3590397" cy="10463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000" b="1" dirty="0">
                <a:latin typeface="Times New Roman"/>
                <a:cs typeface="Times New Roman"/>
              </a:rPr>
              <a:t>Департамент промышленности ХМАО – Югры</a:t>
            </a:r>
            <a:endParaRPr dirty="0"/>
          </a:p>
        </p:txBody>
      </p:sp>
      <p:sp>
        <p:nvSpPr>
          <p:cNvPr id="15" name="Стрелка: вправо 14"/>
          <p:cNvSpPr/>
          <p:nvPr/>
        </p:nvSpPr>
        <p:spPr bwMode="auto">
          <a:xfrm>
            <a:off x="5905322" y="875427"/>
            <a:ext cx="541539" cy="24777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Стрелка: вправо 15"/>
          <p:cNvSpPr/>
          <p:nvPr/>
        </p:nvSpPr>
        <p:spPr bwMode="auto">
          <a:xfrm>
            <a:off x="5882898" y="2323996"/>
            <a:ext cx="541539" cy="22146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Стрелка: вправо 16"/>
          <p:cNvSpPr/>
          <p:nvPr/>
        </p:nvSpPr>
        <p:spPr bwMode="auto">
          <a:xfrm>
            <a:off x="5824696" y="4165060"/>
            <a:ext cx="518449" cy="23090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Стрелка: вправо 17"/>
          <p:cNvSpPr/>
          <p:nvPr/>
        </p:nvSpPr>
        <p:spPr bwMode="auto">
          <a:xfrm>
            <a:off x="5760714" y="6042527"/>
            <a:ext cx="573817" cy="216498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TextBox 3"/>
          <p:cNvSpPr txBox="1"/>
          <p:nvPr/>
        </p:nvSpPr>
        <p:spPr bwMode="auto">
          <a:xfrm>
            <a:off x="10578164" y="259032"/>
            <a:ext cx="856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сайты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818" y="581284"/>
            <a:ext cx="1430500" cy="14305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818" y="2076688"/>
            <a:ext cx="1430500" cy="149859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818" y="3638573"/>
            <a:ext cx="1434589" cy="143458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819" y="5149050"/>
            <a:ext cx="1431922" cy="14319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59="http://schemas.microsoft.com/office/powerpoint/2015/09/main" Requires="p159">
      <p:transition xmlns:p14="http://schemas.microsoft.com/office/powerpoint/2010/main" spd="med" p14:dur="750" advClick="1">
        <p:fade thruBlk="0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76701" y="-67437"/>
            <a:ext cx="10515600" cy="1325563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3200" b="1">
                <a:solidFill>
                  <a:srgbClr val="7030A0"/>
                </a:solidFill>
                <a:latin typeface="Times New Roman"/>
                <a:cs typeface="Times New Roman"/>
              </a:rPr>
              <a:t>РСТ Югры осуществляет государственное регулирование тарифов в сферах</a:t>
            </a:r>
            <a:endParaRPr/>
          </a:p>
        </p:txBody>
      </p:sp>
      <p:sp>
        <p:nvSpPr>
          <p:cNvPr id="4" name="Заголовок 1"/>
          <p:cNvSpPr txBox="1"/>
          <p:nvPr/>
        </p:nvSpPr>
        <p:spPr bwMode="auto">
          <a:xfrm>
            <a:off x="-288283" y="1448098"/>
            <a:ext cx="4086726" cy="9617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Times New Roman"/>
                <a:cs typeface="Times New Roman"/>
              </a:rPr>
              <a:t>теплоснабжение</a:t>
            </a:r>
            <a:endParaRPr/>
          </a:p>
        </p:txBody>
      </p:sp>
      <p:sp>
        <p:nvSpPr>
          <p:cNvPr id="5" name="Заголовок 1"/>
          <p:cNvSpPr txBox="1"/>
          <p:nvPr/>
        </p:nvSpPr>
        <p:spPr bwMode="auto">
          <a:xfrm>
            <a:off x="1091001" y="2006618"/>
            <a:ext cx="4086726" cy="11532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Times New Roman"/>
                <a:cs typeface="Times New Roman"/>
              </a:rPr>
              <a:t>водоснабжение</a:t>
            </a:r>
            <a:endParaRPr/>
          </a:p>
        </p:txBody>
      </p:sp>
      <p:sp>
        <p:nvSpPr>
          <p:cNvPr id="6" name="Заголовок 1"/>
          <p:cNvSpPr txBox="1"/>
          <p:nvPr/>
        </p:nvSpPr>
        <p:spPr bwMode="auto">
          <a:xfrm>
            <a:off x="4734961" y="1671015"/>
            <a:ext cx="4086726" cy="5766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Times New Roman"/>
                <a:cs typeface="Times New Roman"/>
              </a:rPr>
              <a:t>водоотведение</a:t>
            </a:r>
            <a:endParaRPr/>
          </a:p>
        </p:txBody>
      </p:sp>
      <p:sp>
        <p:nvSpPr>
          <p:cNvPr id="7" name="Заголовок 1"/>
          <p:cNvSpPr txBox="1"/>
          <p:nvPr/>
        </p:nvSpPr>
        <p:spPr bwMode="auto">
          <a:xfrm>
            <a:off x="6778324" y="2882791"/>
            <a:ext cx="3743030" cy="7512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Times New Roman"/>
                <a:cs typeface="Times New Roman"/>
              </a:rPr>
              <a:t>обращение с твердыми коммунальными отходами</a:t>
            </a:r>
            <a:endParaRPr/>
          </a:p>
        </p:txBody>
      </p:sp>
      <p:sp>
        <p:nvSpPr>
          <p:cNvPr id="11" name="Стрелка: вниз 10"/>
          <p:cNvSpPr/>
          <p:nvPr/>
        </p:nvSpPr>
        <p:spPr bwMode="auto">
          <a:xfrm>
            <a:off x="1898983" y="1132087"/>
            <a:ext cx="256674" cy="474277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Стрелка: вниз 11"/>
          <p:cNvSpPr/>
          <p:nvPr/>
        </p:nvSpPr>
        <p:spPr bwMode="auto">
          <a:xfrm>
            <a:off x="8530187" y="1132087"/>
            <a:ext cx="256674" cy="1389299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Стрелка: вниз 12"/>
          <p:cNvSpPr/>
          <p:nvPr/>
        </p:nvSpPr>
        <p:spPr bwMode="auto">
          <a:xfrm>
            <a:off x="3286160" y="1101087"/>
            <a:ext cx="256674" cy="1153279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Стрелка: вниз 13"/>
          <p:cNvSpPr/>
          <p:nvPr/>
        </p:nvSpPr>
        <p:spPr bwMode="auto">
          <a:xfrm>
            <a:off x="6649987" y="1113731"/>
            <a:ext cx="256674" cy="557404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Заголовок 1"/>
          <p:cNvSpPr txBox="1"/>
          <p:nvPr/>
        </p:nvSpPr>
        <p:spPr bwMode="auto">
          <a:xfrm>
            <a:off x="3134364" y="2791990"/>
            <a:ext cx="4086726" cy="768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Times New Roman"/>
                <a:cs typeface="Times New Roman"/>
              </a:rPr>
              <a:t>газоснабжение</a:t>
            </a:r>
            <a:endParaRPr/>
          </a:p>
        </p:txBody>
      </p:sp>
      <p:sp>
        <p:nvSpPr>
          <p:cNvPr id="3" name="Стрелка: вниз 2"/>
          <p:cNvSpPr/>
          <p:nvPr/>
        </p:nvSpPr>
        <p:spPr bwMode="auto">
          <a:xfrm>
            <a:off x="4997446" y="1053324"/>
            <a:ext cx="256674" cy="188744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Заголовок 1"/>
          <p:cNvSpPr txBox="1"/>
          <p:nvPr/>
        </p:nvSpPr>
        <p:spPr bwMode="auto">
          <a:xfrm>
            <a:off x="598054" y="393357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b="1">
                <a:latin typeface="Times New Roman"/>
                <a:cs typeface="Times New Roman"/>
              </a:rPr>
              <a:t>Региональная энергетическая комиссия Тюменской области, ХМАО– Югры, ЯНАО</a:t>
            </a:r>
            <a:endParaRPr/>
          </a:p>
        </p:txBody>
      </p:sp>
      <p:sp>
        <p:nvSpPr>
          <p:cNvPr id="9" name="Заголовок 1"/>
          <p:cNvSpPr txBox="1"/>
          <p:nvPr/>
        </p:nvSpPr>
        <p:spPr bwMode="auto">
          <a:xfrm>
            <a:off x="3538178" y="5649473"/>
            <a:ext cx="4086726" cy="585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Times New Roman"/>
                <a:cs typeface="Times New Roman"/>
              </a:rPr>
              <a:t>электроснабжение</a:t>
            </a:r>
          </a:p>
        </p:txBody>
      </p:sp>
      <p:sp>
        <p:nvSpPr>
          <p:cNvPr id="10" name="Стрелка: вниз 9"/>
          <p:cNvSpPr/>
          <p:nvPr/>
        </p:nvSpPr>
        <p:spPr bwMode="auto">
          <a:xfrm>
            <a:off x="5275174" y="5066194"/>
            <a:ext cx="256674" cy="667223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TextBox 16"/>
          <p:cNvSpPr txBox="1"/>
          <p:nvPr/>
        </p:nvSpPr>
        <p:spPr bwMode="auto">
          <a:xfrm>
            <a:off x="10170369" y="369228"/>
            <a:ext cx="18136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Times New Roman"/>
                <a:cs typeface="Times New Roman"/>
              </a:rPr>
              <a:t>База тарифных </a:t>
            </a:r>
          </a:p>
          <a:p>
            <a:pPr algn="ctr">
              <a:defRPr/>
            </a:pPr>
            <a:r>
              <a:rPr lang="ru-RU" b="1">
                <a:latin typeface="Times New Roman"/>
                <a:cs typeface="Times New Roman"/>
              </a:rPr>
              <a:t>решений РСТ Югры </a:t>
            </a:r>
          </a:p>
        </p:txBody>
      </p:sp>
      <p:pic>
        <p:nvPicPr>
          <p:cNvPr id="1026" name="Рисунок 1" descr="http://qrcoder.ru/code/?https%3A%2F%2Frec.admtyumen.ru%2F&amp;4&amp;0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0316222" y="4903773"/>
            <a:ext cx="1667799" cy="166779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/>
          <p:cNvSpPr txBox="1"/>
          <p:nvPr/>
        </p:nvSpPr>
        <p:spPr bwMode="auto">
          <a:xfrm>
            <a:off x="10747785" y="4468380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b="1">
                <a:latin typeface="Times New Roman"/>
                <a:cs typeface="Times New Roman"/>
              </a:rPr>
              <a:t>Сайт РЭК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0387" y="1324187"/>
            <a:ext cx="1682638" cy="16826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59="http://schemas.microsoft.com/office/powerpoint/2015/09/main" Requires="p159">
      <p:transition xmlns:p14="http://schemas.microsoft.com/office/powerpoint/2010/main" spd="med" p14:dur="750" advClick="1">
        <p:fade thruBlk="0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>
            <a:graphicFrameLocks/>
          </p:cNvGraphicFramePr>
          <p:nvPr/>
        </p:nvGraphicFramePr>
        <p:xfrm>
          <a:off x="1" y="0"/>
          <a:ext cx="12051101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Заголовок 1"/>
          <p:cNvSpPr txBox="1"/>
          <p:nvPr/>
        </p:nvSpPr>
        <p:spPr bwMode="auto">
          <a:xfrm>
            <a:off x="92365" y="701965"/>
            <a:ext cx="6705598" cy="5356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50000"/>
              </a:lnSpc>
              <a:buFont typeface="Arial"/>
              <a:buChar char="•"/>
              <a:defRPr/>
            </a:pPr>
            <a:r>
              <a:rPr lang="ru-RU" sz="2000">
                <a:latin typeface="Times New Roman"/>
                <a:cs typeface="Times New Roman"/>
              </a:rPr>
              <a:t>загрузки основных производственных фондов; </a:t>
            </a:r>
            <a:endParaRPr/>
          </a:p>
          <a:p>
            <a:pPr marL="342900" indent="-342900">
              <a:lnSpc>
                <a:spcPct val="150000"/>
              </a:lnSpc>
              <a:buFont typeface="Arial"/>
              <a:buChar char="•"/>
              <a:defRPr/>
            </a:pPr>
            <a:r>
              <a:rPr lang="ru-RU" sz="2000">
                <a:latin typeface="Times New Roman"/>
                <a:cs typeface="Times New Roman"/>
              </a:rPr>
              <a:t>объема реализации коммунальных ресурсов; </a:t>
            </a:r>
            <a:endParaRPr/>
          </a:p>
          <a:p>
            <a:pPr marL="342900" indent="-342900">
              <a:lnSpc>
                <a:spcPct val="150000"/>
              </a:lnSpc>
              <a:buFont typeface="Arial"/>
              <a:buChar char="•"/>
              <a:defRPr/>
            </a:pPr>
            <a:r>
              <a:rPr lang="ru-RU" sz="2000">
                <a:latin typeface="Times New Roman"/>
                <a:cs typeface="Times New Roman"/>
              </a:rPr>
              <a:t>вида топлива;</a:t>
            </a:r>
            <a:endParaRPr/>
          </a:p>
          <a:p>
            <a:pPr marL="342900" indent="-342900">
              <a:lnSpc>
                <a:spcPct val="150000"/>
              </a:lnSpc>
              <a:buFont typeface="Arial"/>
              <a:buChar char="•"/>
              <a:defRPr/>
            </a:pPr>
            <a:r>
              <a:rPr lang="ru-RU" sz="2000">
                <a:latin typeface="Times New Roman"/>
                <a:cs typeface="Times New Roman"/>
              </a:rPr>
              <a:t>КПД эксплуатируемого оборудования; </a:t>
            </a:r>
            <a:endParaRPr/>
          </a:p>
          <a:p>
            <a:pPr marL="342900" indent="-342900">
              <a:lnSpc>
                <a:spcPct val="150000"/>
              </a:lnSpc>
              <a:buFont typeface="Arial"/>
              <a:buChar char="•"/>
              <a:defRPr/>
            </a:pPr>
            <a:r>
              <a:rPr lang="ru-RU" sz="2000">
                <a:latin typeface="Times New Roman"/>
                <a:cs typeface="Times New Roman"/>
              </a:rPr>
              <a:t>уровня автоматизации технологического процесса;</a:t>
            </a:r>
            <a:endParaRPr/>
          </a:p>
          <a:p>
            <a:pPr marL="342900" indent="-342900">
              <a:lnSpc>
                <a:spcPct val="110000"/>
              </a:lnSpc>
              <a:buFont typeface="Arial"/>
              <a:buChar char="•"/>
              <a:defRPr/>
            </a:pPr>
            <a:r>
              <a:rPr lang="ru-RU" sz="2000">
                <a:latin typeface="Times New Roman"/>
                <a:cs typeface="Times New Roman"/>
              </a:rPr>
              <a:t>протяженности инженерных сетей; </a:t>
            </a:r>
            <a:endParaRPr/>
          </a:p>
          <a:p>
            <a:pPr marL="342900" indent="-342900">
              <a:lnSpc>
                <a:spcPct val="110000"/>
              </a:lnSpc>
              <a:buFont typeface="Arial"/>
              <a:buChar char="•"/>
              <a:defRPr/>
            </a:pPr>
            <a:r>
              <a:rPr lang="ru-RU" sz="2000">
                <a:latin typeface="Times New Roman"/>
                <a:cs typeface="Times New Roman"/>
              </a:rPr>
              <a:t>наличия утвержденной в установленном порядке инвестиционной программы модернизации и реконструкции коммунальных систем.</a:t>
            </a: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799233"/>
            <a:ext cx="6301509" cy="604693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800" b="1">
                <a:latin typeface="Times New Roman"/>
                <a:cs typeface="Times New Roman"/>
              </a:rPr>
              <a:t>Величина тарифов зависит от</a:t>
            </a:r>
            <a:endParaRPr/>
          </a:p>
        </p:txBody>
      </p:sp>
      <p:sp>
        <p:nvSpPr>
          <p:cNvPr id="6" name="Заголовок 1"/>
          <p:cNvSpPr txBox="1"/>
          <p:nvPr/>
        </p:nvSpPr>
        <p:spPr bwMode="auto">
          <a:xfrm>
            <a:off x="6696363" y="612054"/>
            <a:ext cx="5495637" cy="12352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600" b="1">
                <a:latin typeface="Times New Roman"/>
                <a:cs typeface="Times New Roman"/>
              </a:rPr>
              <a:t>Увеличение тарифов на коммунальные услуги обусловлено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59="http://schemas.microsoft.com/office/powerpoint/2015/09/main" Requires="p159">
      <p:transition xmlns:p14="http://schemas.microsoft.com/office/powerpoint/2010/main" spd="med" p14:dur="750" advClick="1">
        <p:fade thruBlk="0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07035" y="269508"/>
            <a:ext cx="6176512" cy="3309901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/>
                <a:cs typeface="Times New Roman"/>
              </a:rPr>
              <a:t>На основании распоряжения Правительства Российской Федерации от 25.11.2025 № 3413-р с 1 октября 2026 года </a:t>
            </a:r>
            <a:r>
              <a:rPr lang="ru-RU" sz="1400" dirty="0" smtClean="0">
                <a:solidFill>
                  <a:schemeClr val="tx1"/>
                </a:solidFill>
                <a:latin typeface="Times New Roman"/>
                <a:cs typeface="Times New Roman"/>
              </a:rPr>
              <a:t>рост </a:t>
            </a:r>
            <a:r>
              <a:rPr lang="ru-RU" sz="1400" dirty="0">
                <a:solidFill>
                  <a:schemeClr val="tx1"/>
                </a:solidFill>
                <a:latin typeface="Times New Roman"/>
                <a:cs typeface="Times New Roman"/>
              </a:rPr>
              <a:t>платы за коммунальные </a:t>
            </a:r>
            <a:r>
              <a:rPr lang="ru-RU" sz="1400" dirty="0" smtClean="0">
                <a:solidFill>
                  <a:schemeClr val="tx1"/>
                </a:solidFill>
                <a:latin typeface="Times New Roman"/>
                <a:cs typeface="Times New Roman"/>
              </a:rPr>
              <a:t>услуги в среднем по Югре не превысит 10,7% (</a:t>
            </a:r>
            <a:r>
              <a:rPr lang="ru-RU" sz="1400" dirty="0">
                <a:solidFill>
                  <a:schemeClr val="tx1"/>
                </a:solidFill>
                <a:latin typeface="Times New Roman"/>
                <a:cs typeface="Times New Roman"/>
              </a:rPr>
              <a:t>к январю 2026 года</a:t>
            </a:r>
            <a:r>
              <a:rPr lang="ru-RU" sz="1400" dirty="0" smtClean="0">
                <a:solidFill>
                  <a:schemeClr val="tx1"/>
                </a:solidFill>
                <a:latin typeface="Times New Roman"/>
                <a:cs typeface="Times New Roman"/>
              </a:rPr>
              <a:t>)</a:t>
            </a:r>
            <a:br>
              <a:rPr lang="ru-RU" sz="1400" dirty="0" smtClean="0">
                <a:solidFill>
                  <a:schemeClr val="tx1"/>
                </a:solidFill>
                <a:latin typeface="Times New Roman"/>
                <a:cs typeface="Times New Roman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/>
                <a:cs typeface="Times New Roman"/>
              </a:rPr>
              <a:t/>
            </a:r>
            <a:br>
              <a:rPr lang="ru-RU" sz="1400" dirty="0" smtClean="0">
                <a:solidFill>
                  <a:schemeClr val="tx1"/>
                </a:solidFill>
                <a:latin typeface="Times New Roman"/>
                <a:cs typeface="Times New Roman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/>
                <a:cs typeface="Times New Roman"/>
              </a:rPr>
              <a:t>Максимальный рост платы по муниципальным образованиям составит от 10,7% до 15,4%</a:t>
            </a:r>
            <a:r>
              <a:rPr lang="ru-RU" sz="1400" dirty="0">
                <a:solidFill>
                  <a:schemeClr val="tx1"/>
                </a:solidFill>
                <a:latin typeface="Arial"/>
                <a:cs typeface="Arial"/>
              </a:rPr>
              <a:t/>
            </a:r>
            <a:br>
              <a:rPr lang="ru-RU" sz="1400" dirty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ru-RU" sz="1400" b="1" dirty="0" smtClean="0">
                <a:solidFill>
                  <a:schemeClr val="tx1"/>
                </a:solidFill>
                <a:latin typeface="Arial"/>
                <a:cs typeface="Arial"/>
              </a:rPr>
              <a:t/>
            </a:r>
            <a:br>
              <a:rPr lang="ru-RU" sz="1400" b="1" dirty="0" smtClean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ru-RU" sz="1400" dirty="0" smtClean="0">
                <a:solidFill>
                  <a:srgbClr val="000000"/>
                </a:solidFill>
                <a:latin typeface="Times New Roman"/>
              </a:rPr>
              <a:t>Постановление </a:t>
            </a:r>
            <a:r>
              <a:rPr lang="ru-RU" sz="1400" dirty="0">
                <a:solidFill>
                  <a:srgbClr val="000000"/>
                </a:solidFill>
                <a:latin typeface="Times New Roman"/>
              </a:rPr>
              <a:t>Губернатора автономного округа от 11.12.2023 № 185 (в ред. от 12.12.2025) «О предельных (максимальных) индексах изменения размера вносимой гражданами платы за коммунальные услуги в муниципальных  образованиях  Ханты-Мансийского автономного округа – Югры на 2024 – 2028 годы</a:t>
            </a:r>
            <a:r>
              <a:rPr lang="ru-RU" sz="1400" dirty="0" smtClean="0">
                <a:solidFill>
                  <a:srgbClr val="000000"/>
                </a:solidFill>
                <a:latin typeface="Times New Roman"/>
              </a:rPr>
              <a:t>»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b="1" dirty="0">
                <a:solidFill>
                  <a:srgbClr val="FF0000"/>
                </a:solidFill>
                <a:latin typeface="Arial"/>
                <a:cs typeface="Arial"/>
              </a:rPr>
              <a:t/>
            </a:r>
            <a:br>
              <a:rPr lang="ru-RU" sz="1400" b="1" dirty="0">
                <a:solidFill>
                  <a:srgbClr val="FF0000"/>
                </a:solidFill>
                <a:latin typeface="Arial"/>
                <a:cs typeface="Arial"/>
              </a:rPr>
            </a:br>
            <a:endParaRPr lang="ru-RU" sz="1600" b="1" dirty="0">
              <a:latin typeface="Arial"/>
              <a:cs typeface="Arial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 bwMode="auto">
          <a:xfrm>
            <a:off x="855042" y="5710866"/>
            <a:ext cx="10762741" cy="957836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1600" dirty="0">
                <a:solidFill>
                  <a:schemeClr val="tx1"/>
                </a:solidFill>
                <a:latin typeface="Times New Roman"/>
                <a:cs typeface="Times New Roman"/>
              </a:rPr>
              <a:t>Увеличение платы за коммунальные услуги является доступным для населения Югры. В среднем по округу показатель отношения стоимости коммунальных услуг к среднедушевому доходу с октября 2025 года прогнозируется в размере 5,3%, не превышающем значение критерия доступности 8,6</a:t>
            </a:r>
            <a:r>
              <a:rPr lang="ru-RU" sz="1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%</a:t>
            </a:r>
            <a:r>
              <a:rPr lang="ru-RU" sz="1600" b="1" dirty="0">
                <a:solidFill>
                  <a:srgbClr val="7030A0"/>
                </a:solidFill>
                <a:latin typeface="Arial"/>
                <a:cs typeface="Arial"/>
              </a:rPr>
              <a:t/>
            </a:r>
            <a:br>
              <a:rPr lang="ru-RU" sz="1600" b="1" dirty="0">
                <a:solidFill>
                  <a:srgbClr val="7030A0"/>
                </a:solidFill>
                <a:latin typeface="Arial"/>
                <a:cs typeface="Arial"/>
              </a:rPr>
            </a:br>
            <a:endParaRPr lang="ru-RU" sz="1600" dirty="0">
              <a:solidFill>
                <a:srgbClr val="7030A0"/>
              </a:solidFill>
            </a:endParaRPr>
          </a:p>
        </p:txBody>
      </p:sp>
      <p:sp>
        <p:nvSpPr>
          <p:cNvPr id="14" name="Овал 13"/>
          <p:cNvSpPr/>
          <p:nvPr/>
        </p:nvSpPr>
        <p:spPr bwMode="auto">
          <a:xfrm>
            <a:off x="7599586" y="673767"/>
            <a:ext cx="3907857" cy="3946357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ln w="0"/>
                <a:solidFill>
                  <a:schemeClr val="accent1"/>
                </a:solidFill>
              </a:rPr>
              <a:t>888</a:t>
            </a:r>
          </a:p>
        </p:txBody>
      </p:sp>
      <p:sp>
        <p:nvSpPr>
          <p:cNvPr id="13" name="Овал 12"/>
          <p:cNvSpPr/>
          <p:nvPr/>
        </p:nvSpPr>
        <p:spPr bwMode="auto">
          <a:xfrm>
            <a:off x="8627003" y="1686417"/>
            <a:ext cx="1988595" cy="19210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>
                <a:solidFill>
                  <a:schemeClr val="tx1"/>
                </a:solidFill>
                <a:latin typeface="Times New Roman"/>
                <a:cs typeface="Times New Roman"/>
              </a:rPr>
              <a:t>5,3%</a:t>
            </a: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10522500" y="1905062"/>
            <a:ext cx="87799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ru-RU" sz="2400" b="0" cap="none" spc="0">
                <a:ln w="0"/>
                <a:solidFill>
                  <a:schemeClr val="tx1"/>
                </a:solidFill>
                <a:latin typeface="Times New Roman"/>
                <a:cs typeface="Times New Roman"/>
              </a:rPr>
              <a:t>8,6%</a:t>
            </a: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119450" y="3860308"/>
            <a:ext cx="76939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dirty="0">
                <a:latin typeface="Times New Roman"/>
              </a:rPr>
              <a:t>Плановое увеличение </a:t>
            </a:r>
            <a:r>
              <a:rPr lang="ru-RU" sz="1600" dirty="0" smtClean="0">
                <a:latin typeface="Times New Roman"/>
              </a:rPr>
              <a:t>тарифов:</a:t>
            </a:r>
            <a:r>
              <a:rPr lang="ru-RU" sz="1600" dirty="0">
                <a:latin typeface="Times New Roman"/>
              </a:rPr>
              <a:t/>
            </a:r>
            <a:br>
              <a:rPr lang="ru-RU" sz="1600" dirty="0">
                <a:latin typeface="Times New Roman"/>
              </a:rPr>
            </a:br>
            <a:r>
              <a:rPr lang="ru-RU" sz="1600" dirty="0">
                <a:latin typeface="Times New Roman"/>
              </a:rPr>
              <a:t>с 1 января 2026 года на 1,7% (в связи с изм. ставки НДС с 20 до 22%)</a:t>
            </a:r>
            <a:br>
              <a:rPr lang="ru-RU" sz="1600" dirty="0">
                <a:latin typeface="Times New Roman"/>
              </a:rPr>
            </a:br>
            <a:r>
              <a:rPr lang="ru-RU" sz="1600" dirty="0">
                <a:latin typeface="Times New Roman"/>
              </a:rPr>
              <a:t>с 1 октября 2026 года </a:t>
            </a:r>
            <a:r>
              <a:rPr lang="ru-RU" sz="1600" dirty="0" smtClean="0">
                <a:latin typeface="Times New Roman"/>
              </a:rPr>
              <a:t>(</a:t>
            </a:r>
            <a:r>
              <a:rPr lang="ru-RU" sz="1600" dirty="0">
                <a:latin typeface="Times New Roman"/>
              </a:rPr>
              <a:t>к январю 2026 года) </a:t>
            </a:r>
            <a:r>
              <a:rPr lang="ru-RU" sz="1600" dirty="0" smtClean="0">
                <a:latin typeface="Times New Roman"/>
              </a:rPr>
              <a:t>не </a:t>
            </a:r>
            <a:r>
              <a:rPr lang="ru-RU" sz="1600" dirty="0">
                <a:latin typeface="Times New Roman"/>
              </a:rPr>
              <a:t>более чем на 10,7% (за исключением тарифов на электрическую энергию, рост которых не превысит </a:t>
            </a:r>
            <a:r>
              <a:rPr lang="ru-RU" sz="1600" dirty="0" smtClean="0">
                <a:latin typeface="Times New Roman"/>
              </a:rPr>
              <a:t>15,0%, </a:t>
            </a:r>
            <a:r>
              <a:rPr lang="ru-RU" sz="1600" dirty="0">
                <a:latin typeface="Times New Roman"/>
              </a:rPr>
              <a:t>что обусловлено изменением методических указаний по расчету тарифов на электрическую энергию для населения</a:t>
            </a:r>
            <a:r>
              <a:rPr lang="ru-RU" sz="1600" dirty="0" smtClean="0">
                <a:latin typeface="Times New Roman"/>
              </a:rPr>
              <a:t>)</a:t>
            </a:r>
            <a:endParaRPr lang="ru-RU" sz="1600" dirty="0">
              <a:latin typeface="Times New Roman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787" y="2767130"/>
            <a:ext cx="1093177" cy="10931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59="http://schemas.microsoft.com/office/powerpoint/2015/09/main" Requires="p159">
      <p:transition xmlns:p14="http://schemas.microsoft.com/office/powerpoint/2010/main" spd="med" p14:dur="750" advClick="1">
        <p:fade thruBlk="0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77333" y="180473"/>
            <a:ext cx="9756452" cy="566738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7030A0"/>
                </a:solidFill>
                <a:latin typeface="Times New Roman"/>
                <a:cs typeface="Times New Roman"/>
              </a:rPr>
              <a:t>Рост тарифов на электрическую энергию с 01.10.2026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383012" y="827666"/>
            <a:ext cx="10924674" cy="3744227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2026 год тарифы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электрическую энергию для населения и приравненных к нему категорий потребителей по Тюменской области, Ханты-Мансийскому автономному округу – Югре и Ямало-Ненецкому автономному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округу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установлены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распоряжением Региональной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энергетической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комиссии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Тюменской области, ХМАО – Югры, ЯНАО от 26.12.2025 № 62 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4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Югре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целях соблюдения установленных предельных индексов, </a:t>
            </a:r>
            <a:r>
              <a:rPr lang="ru-RU" sz="14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предоставляется дополнительная мера</a:t>
            </a:r>
            <a:r>
              <a:rPr 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социальной поддержки потребителей коммунальной услуги по электроснабжению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территории централизованной зоны электроснабжения автономного округа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(постановление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Губернатора автономного округа от 27 июня 2025 года № 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 </a:t>
            </a:r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://admhmao.ru/documents/pravovye-akty/postanovleniya-gubernatora/14219941</a:t>
            </a:r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).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децентрализованной зоне электроснабжения тарифы установлены с 01.10.2026 с ростом не выше 10,7%.</a:t>
            </a:r>
          </a:p>
          <a:p>
            <a:pPr algn="ctr">
              <a:defRPr/>
            </a:pPr>
            <a:r>
              <a:rPr lang="ru-RU" sz="14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централизованной зоне электроснабжения население </a:t>
            </a:r>
            <a:r>
              <a:rPr 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будет оплачивать электрическую энергию с учетом мер социальной </a:t>
            </a:r>
            <a:r>
              <a:rPr lang="ru-RU" sz="14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поддержки, рост тарифов на электроэнергию не превысит 15%.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defRPr/>
            </a:pPr>
            <a:r>
              <a:rPr lang="ru-RU" sz="14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получения меры социальной поддержки оформление и (или</a:t>
            </a:r>
            <a:r>
              <a:rPr lang="ru-RU" sz="1400" b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400" b="1" u="sng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</a:t>
            </a:r>
            <a:r>
              <a:rPr 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гражданами документов не потребуется.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Фактический размер платы за электроснабжение, предъявляемый гражданам к оплате за 2026 год, подлежит снижению исполнителями коммунальных услуг на величину предоставляемой меры социальной поддержки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1600" dirty="0">
              <a:solidFill>
                <a:srgbClr val="7030A0"/>
              </a:solidFill>
              <a:latin typeface="Times New Roman"/>
              <a:cs typeface="Times New Roman"/>
            </a:endParaRPr>
          </a:p>
          <a:p>
            <a:pPr algn="ctr">
              <a:defRPr/>
            </a:pPr>
            <a:endParaRPr lang="ru-RU" sz="1600" dirty="0">
              <a:solidFill>
                <a:srgbClr val="7030A0"/>
              </a:solidFill>
              <a:latin typeface="Times New Roman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1212784" y="4556657"/>
            <a:ext cx="9529010" cy="923330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 dirty="0" smtClean="0">
                <a:latin typeface="Times New Roman"/>
                <a:cs typeface="Times New Roman"/>
              </a:rPr>
              <a:t>С 1 октября 2026 года мера </a:t>
            </a:r>
            <a:r>
              <a:rPr lang="ru-RU" b="1" dirty="0">
                <a:latin typeface="Times New Roman"/>
                <a:cs typeface="Times New Roman"/>
              </a:rPr>
              <a:t>социальной </a:t>
            </a:r>
            <a:r>
              <a:rPr lang="ru-RU" b="1" dirty="0" smtClean="0">
                <a:latin typeface="Times New Roman"/>
                <a:cs typeface="Times New Roman"/>
              </a:rPr>
              <a:t>поддержки </a:t>
            </a:r>
            <a:r>
              <a:rPr lang="ru-RU" b="1" dirty="0">
                <a:latin typeface="Times New Roman"/>
                <a:cs typeface="Times New Roman"/>
              </a:rPr>
              <a:t>будет </a:t>
            </a:r>
            <a:r>
              <a:rPr lang="ru-RU" b="1" dirty="0" smtClean="0">
                <a:latin typeface="Times New Roman"/>
                <a:cs typeface="Times New Roman"/>
              </a:rPr>
              <a:t>распространяться </a:t>
            </a:r>
            <a:r>
              <a:rPr lang="ru-RU" b="1" dirty="0">
                <a:latin typeface="Times New Roman"/>
                <a:cs typeface="Times New Roman"/>
              </a:rPr>
              <a:t>на </a:t>
            </a:r>
            <a:r>
              <a:rPr lang="ru-RU" b="1" dirty="0" smtClean="0">
                <a:latin typeface="Times New Roman"/>
                <a:cs typeface="Times New Roman"/>
              </a:rPr>
              <a:t>граждан</a:t>
            </a:r>
            <a:r>
              <a:rPr lang="ru-RU" b="1" dirty="0">
                <a:latin typeface="Times New Roman"/>
                <a:cs typeface="Times New Roman"/>
              </a:rPr>
              <a:t>, потребляющих электрическую энергию  в первом диапазоне объемов потребления, для которых плата за </a:t>
            </a:r>
            <a:r>
              <a:rPr lang="ru-RU" b="1" u="sng" dirty="0">
                <a:latin typeface="Times New Roman"/>
                <a:cs typeface="Times New Roman"/>
              </a:rPr>
              <a:t>коммунальную услугу начисляется по </a:t>
            </a:r>
            <a:r>
              <a:rPr lang="ru-RU" b="1" u="sng" dirty="0" err="1">
                <a:latin typeface="Times New Roman"/>
                <a:cs typeface="Times New Roman"/>
              </a:rPr>
              <a:t>одноставочному</a:t>
            </a:r>
            <a:r>
              <a:rPr lang="ru-RU" b="1" u="sng" dirty="0">
                <a:latin typeface="Times New Roman"/>
                <a:cs typeface="Times New Roman"/>
              </a:rPr>
              <a:t> тарифу</a:t>
            </a:r>
            <a:r>
              <a:rPr lang="ru-RU" b="1" dirty="0">
                <a:latin typeface="Times New Roman"/>
                <a:cs typeface="Times New Roman"/>
              </a:rPr>
              <a:t>:</a:t>
            </a:r>
            <a:endParaRPr dirty="0"/>
          </a:p>
        </p:txBody>
      </p:sp>
      <p:sp>
        <p:nvSpPr>
          <p:cNvPr id="7" name="TextBox 6"/>
          <p:cNvSpPr txBox="1"/>
          <p:nvPr/>
        </p:nvSpPr>
        <p:spPr bwMode="auto">
          <a:xfrm>
            <a:off x="854015" y="5671038"/>
            <a:ext cx="2663293" cy="1015663"/>
          </a:xfrm>
          <a:prstGeom prst="rect">
            <a:avLst/>
          </a:prstGeom>
          <a:solidFill>
            <a:schemeClr val="accent1">
              <a:lumMod val="60000"/>
              <a:lumOff val="40000"/>
              <a:alpha val="63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 b="1" dirty="0">
                <a:latin typeface="Times New Roman"/>
                <a:cs typeface="Times New Roman"/>
              </a:rPr>
              <a:t>без дифференциации по зонам </a:t>
            </a:r>
            <a:r>
              <a:rPr lang="ru-RU" sz="1400" b="1" dirty="0" smtClean="0">
                <a:latin typeface="Times New Roman"/>
                <a:cs typeface="Times New Roman"/>
              </a:rPr>
              <a:t>суток (на территории 17 муниципальных образований)</a:t>
            </a:r>
            <a:endParaRPr sz="1400" dirty="0"/>
          </a:p>
          <a:p>
            <a:pPr algn="ctr">
              <a:defRPr/>
            </a:pPr>
            <a:endParaRPr lang="ru-RU" dirty="0">
              <a:solidFill>
                <a:srgbClr val="7030A0"/>
              </a:solidFill>
              <a:latin typeface="Times New Roman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6035618" y="5685390"/>
            <a:ext cx="4985475" cy="954107"/>
          </a:xfrm>
          <a:prstGeom prst="rect">
            <a:avLst/>
          </a:prstGeom>
          <a:solidFill>
            <a:schemeClr val="accent1">
              <a:lumMod val="60000"/>
              <a:lumOff val="40000"/>
              <a:alpha val="66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 b="1" dirty="0">
                <a:latin typeface="Times New Roman"/>
                <a:cs typeface="Times New Roman"/>
              </a:rPr>
              <a:t>с дифференциацией по зонам суток, в случае если </a:t>
            </a:r>
            <a:r>
              <a:rPr lang="ru-RU" sz="1400" b="1" dirty="0" smtClean="0">
                <a:latin typeface="Times New Roman"/>
                <a:cs typeface="Times New Roman"/>
              </a:rPr>
              <a:t>в декабре 2025 года объем </a:t>
            </a:r>
            <a:r>
              <a:rPr lang="ru-RU" sz="1400" b="1" dirty="0">
                <a:latin typeface="Times New Roman"/>
                <a:cs typeface="Times New Roman"/>
              </a:rPr>
              <a:t>потребления электрической энергии в ночной зоне превышает 40 % от ежемесячного объема потребления</a:t>
            </a:r>
          </a:p>
        </p:txBody>
      </p:sp>
      <p:cxnSp>
        <p:nvCxnSpPr>
          <p:cNvPr id="10" name="Прямая со стрелкой 9"/>
          <p:cNvCxnSpPr>
            <a:cxnSpLocks/>
          </p:cNvCxnSpPr>
          <p:nvPr/>
        </p:nvCxnSpPr>
        <p:spPr bwMode="auto">
          <a:xfrm>
            <a:off x="8458583" y="5446954"/>
            <a:ext cx="269507" cy="23843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cxnSpLocks/>
          </p:cNvCxnSpPr>
          <p:nvPr/>
        </p:nvCxnSpPr>
        <p:spPr bwMode="auto">
          <a:xfrm flipH="1">
            <a:off x="2563351" y="5479987"/>
            <a:ext cx="324228" cy="22662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 bwMode="auto">
          <a:xfrm>
            <a:off x="3824985" y="5671038"/>
            <a:ext cx="1902956" cy="954107"/>
          </a:xfrm>
          <a:prstGeom prst="rect">
            <a:avLst/>
          </a:prstGeom>
          <a:solidFill>
            <a:schemeClr val="accent1">
              <a:lumMod val="60000"/>
              <a:lumOff val="40000"/>
              <a:alpha val="63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latin typeface="Times New Roman"/>
                <a:cs typeface="Times New Roman"/>
              </a:rPr>
              <a:t>с дифференциацией </a:t>
            </a:r>
            <a:r>
              <a:rPr lang="ru-RU" sz="1400" b="1" dirty="0">
                <a:latin typeface="Times New Roman"/>
                <a:cs typeface="Times New Roman"/>
              </a:rPr>
              <a:t>по зонам </a:t>
            </a:r>
            <a:r>
              <a:rPr lang="ru-RU" sz="1400" b="1" dirty="0" smtClean="0">
                <a:latin typeface="Times New Roman"/>
                <a:cs typeface="Times New Roman"/>
              </a:rPr>
              <a:t>суток</a:t>
            </a:r>
          </a:p>
          <a:p>
            <a:pPr algn="ctr">
              <a:defRPr/>
            </a:pPr>
            <a:r>
              <a:rPr lang="ru-RU" sz="1400" b="1" dirty="0" smtClean="0">
                <a:latin typeface="Times New Roman"/>
                <a:cs typeface="Times New Roman"/>
              </a:rPr>
              <a:t> </a:t>
            </a:r>
          </a:p>
          <a:p>
            <a:pPr algn="ctr">
              <a:defRPr/>
            </a:pPr>
            <a:r>
              <a:rPr lang="ru-RU" sz="1400" b="1" dirty="0" smtClean="0">
                <a:latin typeface="Times New Roman"/>
                <a:cs typeface="Times New Roman"/>
              </a:rPr>
              <a:t>   </a:t>
            </a:r>
            <a:endParaRPr lang="ru-RU" dirty="0">
              <a:solidFill>
                <a:srgbClr val="7030A0"/>
              </a:solidFill>
              <a:latin typeface="Times New Roman"/>
              <a:cs typeface="Times New Roman"/>
            </a:endParaRPr>
          </a:p>
        </p:txBody>
      </p:sp>
      <p:cxnSp>
        <p:nvCxnSpPr>
          <p:cNvPr id="12" name="Прямая со стрелкой 11"/>
          <p:cNvCxnSpPr>
            <a:cxnSpLocks/>
          </p:cNvCxnSpPr>
          <p:nvPr/>
        </p:nvCxnSpPr>
        <p:spPr bwMode="auto">
          <a:xfrm>
            <a:off x="4776463" y="5446954"/>
            <a:ext cx="0" cy="24904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59="http://schemas.microsoft.com/office/powerpoint/2015/09/main" Requires="p159">
      <p:transition xmlns:p14="http://schemas.microsoft.com/office/powerpoint/2010/main" spd="med" p14:dur="750" advClick="1">
        <p:fade thruBlk="0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08008" y="258823"/>
            <a:ext cx="11665819" cy="1119040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2800" b="1">
                <a:solidFill>
                  <a:srgbClr val="7030A0"/>
                </a:solidFill>
                <a:latin typeface="Times New Roman"/>
                <a:cs typeface="Times New Roman"/>
              </a:rPr>
              <a:t>Величина платы за коммунальные услуги рассчитывается по формуле</a:t>
            </a:r>
            <a:endParaRPr lang="ru-RU" sz="2800">
              <a:solidFill>
                <a:srgbClr val="7030A0"/>
              </a:solidFill>
              <a:latin typeface="Times New Roman"/>
              <a:cs typeface="Times New Roman"/>
            </a:endParaRPr>
          </a:p>
        </p:txBody>
      </p:sp>
      <p:grpSp>
        <p:nvGrpSpPr>
          <p:cNvPr id="3" name="Группа 2"/>
          <p:cNvGrpSpPr/>
          <p:nvPr/>
        </p:nvGrpSpPr>
        <p:grpSpPr bwMode="auto">
          <a:xfrm>
            <a:off x="702459" y="1666428"/>
            <a:ext cx="10787080" cy="4387080"/>
            <a:chOff x="58" y="119"/>
            <a:chExt cx="5716" cy="1984"/>
          </a:xfrm>
        </p:grpSpPr>
        <p:grpSp>
          <p:nvGrpSpPr>
            <p:cNvPr id="4" name="Группа 3"/>
            <p:cNvGrpSpPr/>
            <p:nvPr/>
          </p:nvGrpSpPr>
          <p:grpSpPr bwMode="auto">
            <a:xfrm>
              <a:off x="58" y="684"/>
              <a:ext cx="4030" cy="705"/>
              <a:chOff x="58" y="684"/>
              <a:chExt cx="4030" cy="705"/>
            </a:xfrm>
          </p:grpSpPr>
          <p:sp>
            <p:nvSpPr>
              <p:cNvPr id="11" name="Прямоугольник 10"/>
              <p:cNvSpPr>
                <a:spLocks noChangeArrowheads="1"/>
              </p:cNvSpPr>
              <p:nvPr/>
            </p:nvSpPr>
            <p:spPr bwMode="auto">
              <a:xfrm>
                <a:off x="58" y="684"/>
                <a:ext cx="1666" cy="705"/>
              </a:xfrm>
              <a:prstGeom prst="rect">
                <a:avLst/>
              </a:prstGeom>
              <a:solidFill>
                <a:srgbClr val="FFC000">
                  <a:alpha val="40000"/>
                </a:srgbClr>
              </a:solidFill>
              <a:ln w="63500" cmpd="dbl" algn="ctr">
                <a:solidFill>
                  <a:srgbClr val="FFC000"/>
                </a:solidFill>
                <a:miter lim="800000"/>
                <a:headEnd/>
                <a:tailEnd/>
              </a:ln>
              <a:effectLst/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buNone/>
                  <a:defRPr/>
                </a:pPr>
                <a:r>
                  <a:rPr lang="ru-RU" sz="2200" b="1">
                    <a:solidFill>
                      <a:srgbClr val="8064A2"/>
                    </a:solidFill>
                    <a:latin typeface="Times New Roman"/>
                    <a:ea typeface="Times New Roman"/>
                  </a:rPr>
                  <a:t> </a:t>
                </a:r>
                <a:endParaRPr lang="ru-RU" sz="2200">
                  <a:latin typeface="Times New Roman"/>
                  <a:ea typeface="Times New Roman"/>
                </a:endParaRPr>
              </a:p>
              <a:p>
                <a:pPr algn="ctr">
                  <a:defRPr/>
                </a:pPr>
                <a:r>
                  <a:rPr lang="ru-RU" sz="2200" b="1">
                    <a:latin typeface="Times New Roman"/>
                    <a:ea typeface="Times New Roman"/>
                  </a:rPr>
                  <a:t>Совокупный платеж за коммунальные услуги (КУ)</a:t>
                </a:r>
                <a:endParaRPr lang="ru-RU" sz="2200">
                  <a:latin typeface="Times New Roman"/>
                  <a:ea typeface="Times New Roman"/>
                </a:endParaRPr>
              </a:p>
            </p:txBody>
          </p:sp>
          <p:sp>
            <p:nvSpPr>
              <p:cNvPr id="12" name="Прямоугольник 11"/>
              <p:cNvSpPr>
                <a:spLocks noChangeArrowheads="1"/>
              </p:cNvSpPr>
              <p:nvPr/>
            </p:nvSpPr>
            <p:spPr bwMode="auto">
              <a:xfrm>
                <a:off x="2633" y="926"/>
                <a:ext cx="870" cy="386"/>
              </a:xfrm>
              <a:prstGeom prst="rect">
                <a:avLst/>
              </a:prstGeom>
              <a:solidFill>
                <a:srgbClr val="F2DBDB"/>
              </a:solidFill>
              <a:ln w="25400" cmpd="dbl">
                <a:solidFill>
                  <a:srgbClr val="C0504D"/>
                </a:solidFill>
                <a:miter lim="800000"/>
                <a:headEnd/>
                <a:tailEnd/>
              </a:ln>
              <a:effectLst/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buNone/>
                  <a:defRPr/>
                </a:pPr>
                <a:r>
                  <a:rPr lang="ru-RU" sz="2200" b="1">
                    <a:latin typeface="Times New Roman"/>
                    <a:ea typeface="Times New Roman"/>
                  </a:rPr>
                  <a:t>Т</a:t>
                </a:r>
                <a:endParaRPr lang="ru-RU" sz="2200">
                  <a:latin typeface="Times New Roman"/>
                  <a:ea typeface="Times New Roman"/>
                </a:endParaRPr>
              </a:p>
              <a:p>
                <a:pPr algn="ctr">
                  <a:defRPr/>
                </a:pPr>
                <a:r>
                  <a:rPr lang="ru-RU" sz="2200" b="1">
                    <a:latin typeface="Times New Roman"/>
                    <a:ea typeface="Times New Roman"/>
                  </a:rPr>
                  <a:t>(тариф)</a:t>
                </a:r>
                <a:endParaRPr lang="ru-RU" sz="2200">
                  <a:latin typeface="Times New Roman"/>
                  <a:ea typeface="Times New Roman"/>
                </a:endParaRPr>
              </a:p>
            </p:txBody>
          </p:sp>
          <p:sp>
            <p:nvSpPr>
              <p:cNvPr id="13" name="Крест 12"/>
              <p:cNvSpPr>
                <a:spLocks noChangeArrowheads="1"/>
              </p:cNvSpPr>
              <p:nvPr/>
            </p:nvSpPr>
            <p:spPr bwMode="auto">
              <a:xfrm rot="2635143">
                <a:off x="3806" y="937"/>
                <a:ext cx="282" cy="280"/>
              </a:xfrm>
              <a:prstGeom prst="plus">
                <a:avLst>
                  <a:gd name="adj" fmla="val 40519"/>
                </a:avLst>
              </a:prstGeom>
              <a:solidFill>
                <a:schemeClr val="accent4"/>
              </a:solidFill>
              <a:ln>
                <a:solidFill>
                  <a:srgbClr val="F2F2F2"/>
                </a:solidFill>
              </a:ln>
              <a:effectLst>
                <a:outerShdw dist="28398" dir="3806097" algn="ctr" rotWithShape="0">
                  <a:srgbClr val="974706"/>
                </a:outerShdw>
              </a:effectLst>
            </p:spPr>
            <p:txBody>
              <a:bodyPr rot="0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ru-RU" sz="2200"/>
              </a:p>
            </p:txBody>
          </p:sp>
          <p:grpSp>
            <p:nvGrpSpPr>
              <p:cNvPr id="14" name="Группа 13"/>
              <p:cNvGrpSpPr/>
              <p:nvPr/>
            </p:nvGrpSpPr>
            <p:grpSpPr bwMode="auto">
              <a:xfrm>
                <a:off x="2001" y="983"/>
                <a:ext cx="355" cy="195"/>
                <a:chOff x="2001" y="989"/>
                <a:chExt cx="355" cy="191"/>
              </a:xfrm>
            </p:grpSpPr>
            <p:sp>
              <p:nvSpPr>
                <p:cNvPr id="15" name="Прямоугольник 14"/>
                <p:cNvSpPr>
                  <a:spLocks noChangeArrowheads="1"/>
                </p:cNvSpPr>
                <p:nvPr/>
              </p:nvSpPr>
              <p:spPr bwMode="auto">
                <a:xfrm flipV="1">
                  <a:off x="2001" y="989"/>
                  <a:ext cx="355" cy="59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solidFill>
                    <a:srgbClr val="F2F2F2"/>
                  </a:solidFill>
                </a:ln>
                <a:effectLst>
                  <a:outerShdw dist="28398" dir="3806097" algn="ctr" rotWithShape="0">
                    <a:srgbClr val="974706"/>
                  </a:outerShdw>
                </a:effectLst>
              </p:spPr>
              <p:txBody>
                <a:bodyPr rot="0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ru-RU" sz="2200"/>
                </a:p>
              </p:txBody>
            </p:sp>
            <p:sp>
              <p:nvSpPr>
                <p:cNvPr id="16" name="Прямоугольник 15"/>
                <p:cNvSpPr>
                  <a:spLocks noChangeArrowheads="1"/>
                </p:cNvSpPr>
                <p:nvPr/>
              </p:nvSpPr>
              <p:spPr bwMode="auto">
                <a:xfrm flipV="1">
                  <a:off x="2001" y="1121"/>
                  <a:ext cx="355" cy="59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solidFill>
                    <a:srgbClr val="F2F2F2"/>
                  </a:solidFill>
                  <a:bevel/>
                </a:ln>
                <a:effectLst>
                  <a:outerShdw dist="28398" dir="3806097" algn="ctr" rotWithShape="0">
                    <a:srgbClr val="974706"/>
                  </a:outerShdw>
                </a:effectLst>
              </p:spPr>
              <p:txBody>
                <a:bodyPr rot="0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ru-RU" sz="2200"/>
                </a:p>
              </p:txBody>
            </p:sp>
          </p:grpSp>
        </p:grpSp>
        <p:grpSp>
          <p:nvGrpSpPr>
            <p:cNvPr id="5" name="Группа 4"/>
            <p:cNvGrpSpPr/>
            <p:nvPr/>
          </p:nvGrpSpPr>
          <p:grpSpPr bwMode="auto">
            <a:xfrm>
              <a:off x="3350" y="119"/>
              <a:ext cx="2424" cy="1984"/>
              <a:chOff x="3350" y="119"/>
              <a:chExt cx="2424" cy="1984"/>
            </a:xfrm>
          </p:grpSpPr>
          <p:sp>
            <p:nvSpPr>
              <p:cNvPr id="6" name="Прямоугольник 5"/>
              <p:cNvSpPr>
                <a:spLocks noChangeArrowheads="1"/>
              </p:cNvSpPr>
              <p:nvPr/>
            </p:nvSpPr>
            <p:spPr bwMode="auto">
              <a:xfrm>
                <a:off x="3350" y="119"/>
                <a:ext cx="2386" cy="38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  <a:alpha val="88000"/>
                </a:schemeClr>
              </a:solidFill>
              <a:ln w="25400" cmpd="dbl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buNone/>
                  <a:defRPr/>
                </a:pPr>
                <a:r>
                  <a:rPr lang="en-US" sz="2200" b="1">
                    <a:latin typeface="Times New Roman"/>
                    <a:ea typeface="Times New Roman"/>
                  </a:rPr>
                  <a:t>N </a:t>
                </a:r>
                <a:r>
                  <a:rPr lang="ru-RU" sz="2200" b="1">
                    <a:latin typeface="Times New Roman"/>
                    <a:ea typeface="Times New Roman"/>
                  </a:rPr>
                  <a:t>(норматив потребления КУ, норматив накопления ТКО)</a:t>
                </a:r>
                <a:endParaRPr lang="ru-RU" sz="2200">
                  <a:latin typeface="Times New Roman"/>
                  <a:ea typeface="Times New Roman"/>
                </a:endParaRPr>
              </a:p>
            </p:txBody>
          </p:sp>
          <p:sp>
            <p:nvSpPr>
              <p:cNvPr id="7" name="Прямоугольник 6"/>
              <p:cNvSpPr>
                <a:spLocks noChangeArrowheads="1"/>
              </p:cNvSpPr>
              <p:nvPr/>
            </p:nvSpPr>
            <p:spPr bwMode="auto">
              <a:xfrm>
                <a:off x="3369" y="1574"/>
                <a:ext cx="2405" cy="529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  <a:alpha val="88000"/>
                </a:schemeClr>
              </a:solidFill>
              <a:ln w="25400" cmpd="dbl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defRPr/>
                </a:pPr>
                <a:r>
                  <a:rPr lang="en-US" sz="2200" b="1">
                    <a:latin typeface="Times New Roman"/>
                    <a:ea typeface="Times New Roman"/>
                  </a:rPr>
                  <a:t>V </a:t>
                </a:r>
                <a:r>
                  <a:rPr lang="ru-RU" sz="2200" b="1">
                    <a:latin typeface="Times New Roman"/>
                    <a:ea typeface="Times New Roman"/>
                  </a:rPr>
                  <a:t>(объем потребления коммунального ресурса по приборам учета)</a:t>
                </a:r>
                <a:endParaRPr lang="ru-RU" sz="2200">
                  <a:latin typeface="Times New Roman"/>
                  <a:ea typeface="Times New Roman"/>
                </a:endParaRPr>
              </a:p>
            </p:txBody>
          </p:sp>
          <p:sp>
            <p:nvSpPr>
              <p:cNvPr id="8" name="Прямоугольник 7"/>
              <p:cNvSpPr>
                <a:spLocks noChangeArrowheads="1"/>
              </p:cNvSpPr>
              <p:nvPr/>
            </p:nvSpPr>
            <p:spPr bwMode="auto">
              <a:xfrm>
                <a:off x="4203" y="913"/>
                <a:ext cx="1533" cy="332"/>
              </a:xfrm>
              <a:prstGeom prst="rect">
                <a:avLst/>
              </a:prstGeom>
              <a:gradFill rotWithShape="0">
                <a:gsLst>
                  <a:gs pos="0">
                    <a:srgbClr val="FFFFFF"/>
                  </a:gs>
                  <a:gs pos="100000">
                    <a:srgbClr val="B8CCE4"/>
                  </a:gs>
                </a:gsLst>
                <a:lin ang="5400000" scaled="1"/>
              </a:gradFill>
              <a:ln w="12700">
                <a:solidFill>
                  <a:schemeClr val="accent5">
                    <a:lumMod val="50000"/>
                  </a:schemeClr>
                </a:solidFill>
                <a:miter lim="800000"/>
                <a:headEnd/>
                <a:tailEnd/>
              </a:ln>
              <a:effectLst>
                <a:outerShdw dist="28398" dir="3806097" algn="ctr" rotWithShape="0">
                  <a:srgbClr val="243F60">
                    <a:alpha val="50000"/>
                  </a:srgbClr>
                </a:outerShdw>
              </a:effec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defRPr/>
                </a:pPr>
                <a:r>
                  <a:rPr lang="ru-RU" sz="2200" b="1">
                    <a:latin typeface="Times New Roman"/>
                    <a:ea typeface="Times New Roman"/>
                  </a:rPr>
                  <a:t>Объем потребления КУ</a:t>
                </a:r>
              </a:p>
            </p:txBody>
          </p:sp>
          <p:sp>
            <p:nvSpPr>
              <p:cNvPr id="9" name="Стрелка: вверх 8"/>
              <p:cNvSpPr>
                <a:spLocks noChangeArrowheads="1"/>
              </p:cNvSpPr>
              <p:nvPr/>
            </p:nvSpPr>
            <p:spPr bwMode="auto">
              <a:xfrm>
                <a:off x="4579" y="541"/>
                <a:ext cx="142" cy="369"/>
              </a:xfrm>
              <a:prstGeom prst="upArrow">
                <a:avLst>
                  <a:gd name="adj1" fmla="val 50000"/>
                  <a:gd name="adj2" fmla="val 60000"/>
                </a:avLst>
              </a:prstGeom>
              <a:solidFill>
                <a:schemeClr val="accent4"/>
              </a:solidFill>
              <a:ln w="12700">
                <a:solidFill>
                  <a:srgbClr val="F2F2F2"/>
                </a:solidFill>
                <a:miter lim="800000"/>
                <a:headEnd/>
                <a:tailEnd/>
              </a:ln>
              <a:effectLst>
                <a:outerShdw sy="50000" kx="-2453608" rotWithShape="0">
                  <a:srgbClr val="B8CCE4">
                    <a:alpha val="50000"/>
                  </a:srgbClr>
                </a:outerShdw>
              </a:effectLst>
            </p:spPr>
            <p:txBody>
              <a:bodyPr rot="0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ru-RU" sz="2200"/>
              </a:p>
            </p:txBody>
          </p:sp>
          <p:sp>
            <p:nvSpPr>
              <p:cNvPr id="10" name="Стрелка: вниз 9"/>
              <p:cNvSpPr>
                <a:spLocks noChangeArrowheads="1"/>
              </p:cNvSpPr>
              <p:nvPr/>
            </p:nvSpPr>
            <p:spPr bwMode="auto">
              <a:xfrm>
                <a:off x="4582" y="1243"/>
                <a:ext cx="137" cy="313"/>
              </a:xfrm>
              <a:prstGeom prst="downArrow">
                <a:avLst>
                  <a:gd name="adj1" fmla="val 50000"/>
                  <a:gd name="adj2" fmla="val 55088"/>
                </a:avLst>
              </a:prstGeom>
              <a:solidFill>
                <a:schemeClr val="accent4"/>
              </a:solidFill>
              <a:ln w="12700">
                <a:solidFill>
                  <a:srgbClr val="F2F2F2"/>
                </a:solidFill>
                <a:miter lim="800000"/>
                <a:headEnd/>
                <a:tailEnd/>
              </a:ln>
              <a:effectLst>
                <a:outerShdw sy="50000" kx="-2453608" rotWithShape="0">
                  <a:srgbClr val="B8CCE4">
                    <a:alpha val="50000"/>
                  </a:srgbClr>
                </a:outerShdw>
                <a:reflection stA="0" endPos="65000" dist="50800" dir="5400000" sy="-100000" algn="bl" rotWithShape="0"/>
              </a:effectLst>
            </p:spPr>
            <p:txBody>
              <a:bodyPr rot="0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ru-RU" sz="220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59="http://schemas.microsoft.com/office/powerpoint/2015/09/main" Requires="p159">
      <p:transition xmlns:p14="http://schemas.microsoft.com/office/powerpoint/2010/main" spd="med" p14:dur="750" advClick="1">
        <p:fade thruBlk="0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13150" y="1657927"/>
            <a:ext cx="4667741" cy="50707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669756" y="3372842"/>
            <a:ext cx="5943600" cy="32480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267855"/>
            <a:ext cx="12192000" cy="1145309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800" b="1">
                <a:solidFill>
                  <a:srgbClr val="7030A0"/>
                </a:solidFill>
                <a:latin typeface="Times New Roman"/>
                <a:cs typeface="Times New Roman"/>
              </a:rPr>
              <a:t>Самостоятельно выполнить примерный расчет платы позволяет</a:t>
            </a:r>
            <a:r>
              <a:rPr lang="ru-RU" sz="2800">
                <a:solidFill>
                  <a:srgbClr val="7030A0"/>
                </a:solidFill>
                <a:latin typeface="Times New Roman"/>
                <a:cs typeface="Times New Roman"/>
              </a:rPr>
              <a:t/>
            </a:r>
            <a:br>
              <a:rPr lang="ru-RU" sz="2800">
                <a:solidFill>
                  <a:srgbClr val="7030A0"/>
                </a:solidFill>
                <a:latin typeface="Times New Roman"/>
                <a:cs typeface="Times New Roman"/>
              </a:rPr>
            </a:br>
            <a:r>
              <a:rPr lang="ru-RU" sz="2800" b="1" u="sng">
                <a:solidFill>
                  <a:srgbClr val="7030A0"/>
                </a:solidFill>
                <a:latin typeface="Times New Roman"/>
                <a:cs typeface="Times New Roman"/>
              </a:rPr>
              <a:t>«Калькулятор коммунальных платежей для граждан»</a:t>
            </a:r>
            <a:r>
              <a:rPr lang="ru-RU" sz="2800" b="1">
                <a:solidFill>
                  <a:srgbClr val="7030A0"/>
                </a:solidFill>
                <a:latin typeface="Times New Roman"/>
                <a:cs typeface="Times New Roman"/>
              </a:rPr>
              <a:t/>
            </a:r>
            <a:br>
              <a:rPr lang="ru-RU" sz="2800" b="1">
                <a:solidFill>
                  <a:srgbClr val="7030A0"/>
                </a:solidFill>
                <a:latin typeface="Times New Roman"/>
                <a:cs typeface="Times New Roman"/>
              </a:rPr>
            </a:br>
            <a:r>
              <a:rPr lang="ru-RU" sz="2800" b="1">
                <a:solidFill>
                  <a:srgbClr val="7030A0"/>
                </a:solidFill>
                <a:latin typeface="Times New Roman"/>
                <a:cs typeface="Times New Roman"/>
              </a:rPr>
              <a:t>(размещен на сайте РСТ Югры)</a:t>
            </a:r>
            <a:endParaRPr lang="ru-RU" sz="2800">
              <a:solidFill>
                <a:srgbClr val="7030A0"/>
              </a:solidFill>
              <a:latin typeface="Times New Roman"/>
              <a:cs typeface="Times New Roman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891" y="1657927"/>
            <a:ext cx="1606062" cy="16060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59="http://schemas.microsoft.com/office/powerpoint/2015/09/main" Requires="p159">
      <p:transition xmlns:p14="http://schemas.microsoft.com/office/powerpoint/2010/main" spd="med" p14:dur="750" advClick="1">
        <p:fade thruBlk="0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91573" y="289228"/>
            <a:ext cx="10898909" cy="150780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7030A0"/>
                </a:solidFill>
                <a:latin typeface="Times New Roman"/>
                <a:cs typeface="Times New Roman"/>
              </a:rPr>
              <a:t>Самостоятельное определение роста платы за коммунальные услуги  с 1 октября 2026 года по 31 декабря 2026 года для сравнения с установленным пределом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1861128" y="1775422"/>
            <a:ext cx="9729354" cy="4024890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/>
          </a:bodyPr>
          <a:lstStyle/>
          <a:p>
            <a:pPr marL="0" indent="0">
              <a:buNone/>
              <a:defRPr/>
            </a:pPr>
            <a:r>
              <a:rPr lang="ru-RU" sz="1600" dirty="0">
                <a:solidFill>
                  <a:schemeClr val="tx1"/>
                </a:solidFill>
                <a:latin typeface="Times New Roman"/>
                <a:cs typeface="Times New Roman"/>
              </a:rPr>
              <a:t>определить плату за коммунальные услуги (холодная вода, горячая вода, водоотведение, газ, тепло, электричество, обращение с ТКО) </a:t>
            </a:r>
            <a:r>
              <a:rPr lang="ru-RU" sz="1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за </a:t>
            </a:r>
            <a:r>
              <a:rPr lang="ru-RU" sz="1600" dirty="0">
                <a:solidFill>
                  <a:schemeClr val="tx1"/>
                </a:solidFill>
                <a:latin typeface="Times New Roman"/>
                <a:cs typeface="Times New Roman"/>
              </a:rPr>
              <a:t>январь 2026 года с учетом объемных показателей декабря 2025 года </a:t>
            </a:r>
            <a:r>
              <a:rPr lang="ru-RU" sz="1600" b="0" i="0" u="none" strike="noStrike" cap="none" spc="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(тариф </a:t>
            </a:r>
            <a:r>
              <a:rPr lang="ru-RU" sz="1600" dirty="0">
                <a:solidFill>
                  <a:schemeClr val="tx1"/>
                </a:solidFill>
                <a:latin typeface="Times New Roman"/>
                <a:cs typeface="Times New Roman"/>
              </a:rPr>
              <a:t>из платежки </a:t>
            </a:r>
            <a:r>
              <a:rPr lang="ru-RU" sz="1600" b="0" i="0" u="none" strike="noStrike" cap="none" spc="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 </a:t>
            </a:r>
            <a:r>
              <a:rPr lang="ru-RU" sz="1600" b="0" i="0" u="none" strike="noStrike" cap="none" spc="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январь 2026 года х объем по данной услуге </a:t>
            </a:r>
            <a:r>
              <a:rPr lang="ru-RU" sz="16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платежки за</a:t>
            </a:r>
            <a:r>
              <a:rPr lang="ru-RU" sz="1600" b="0" i="0" u="none" strike="noStrike" cap="none" spc="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декабрь </a:t>
            </a:r>
            <a:r>
              <a:rPr lang="ru-RU" sz="1600" b="0" i="0" u="none" strike="noStrike" cap="none" spc="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2025 года)</a:t>
            </a:r>
            <a:endParaRPr sz="16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 algn="just">
              <a:buNone/>
              <a:defRPr/>
            </a:pPr>
            <a:endParaRPr lang="ru-RU" sz="800" dirty="0" smtClean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 algn="just">
              <a:buNone/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определить </a:t>
            </a:r>
            <a:r>
              <a:rPr lang="ru-RU" sz="1600" dirty="0">
                <a:solidFill>
                  <a:schemeClr val="tx1"/>
                </a:solidFill>
                <a:latin typeface="Times New Roman"/>
                <a:cs typeface="Times New Roman"/>
              </a:rPr>
              <a:t>плату за коммунальные услуги в сравниваемом месяце 2026 года с учетом объемных показателей декабря 2025 года (тариф </a:t>
            </a:r>
            <a:r>
              <a:rPr lang="ru-RU" sz="1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из платежки за сравниваемый месяц </a:t>
            </a:r>
            <a:r>
              <a:rPr lang="ru-RU" sz="1600" dirty="0">
                <a:solidFill>
                  <a:schemeClr val="tx1"/>
                </a:solidFill>
                <a:latin typeface="Times New Roman"/>
                <a:cs typeface="Times New Roman"/>
              </a:rPr>
              <a:t>2026 года х объем по данной услуге </a:t>
            </a:r>
            <a:r>
              <a:rPr lang="ru-RU" sz="1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из платежки за декабрь </a:t>
            </a:r>
            <a:r>
              <a:rPr lang="ru-RU" sz="1600" dirty="0">
                <a:solidFill>
                  <a:schemeClr val="tx1"/>
                </a:solidFill>
                <a:latin typeface="Times New Roman"/>
                <a:cs typeface="Times New Roman"/>
              </a:rPr>
              <a:t>2025 года</a:t>
            </a:r>
            <a:r>
              <a:rPr lang="ru-RU" sz="1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). </a:t>
            </a:r>
            <a:r>
              <a:rPr lang="ru-RU" sz="1600" dirty="0">
                <a:solidFill>
                  <a:schemeClr val="tx1"/>
                </a:solidFill>
                <a:latin typeface="Times New Roman"/>
                <a:cs typeface="Times New Roman"/>
              </a:rPr>
              <a:t>П</a:t>
            </a:r>
            <a:r>
              <a:rPr lang="ru-RU" sz="1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ри расчете </a:t>
            </a:r>
            <a:r>
              <a:rPr lang="ru-RU" sz="1600" dirty="0">
                <a:solidFill>
                  <a:schemeClr val="tx1"/>
                </a:solidFill>
                <a:latin typeface="Times New Roman"/>
                <a:cs typeface="Times New Roman"/>
              </a:rPr>
              <a:t>платы </a:t>
            </a:r>
            <a:r>
              <a:rPr lang="ru-RU" sz="1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за электроэнергию учитывается мера социальной поддержки</a:t>
            </a:r>
            <a:endParaRPr lang="en-US" sz="1600" dirty="0" smtClean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 algn="just">
              <a:buNone/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рассчитать </a:t>
            </a:r>
            <a:r>
              <a:rPr lang="ru-RU" sz="1600" dirty="0">
                <a:solidFill>
                  <a:schemeClr val="tx1"/>
                </a:solidFill>
                <a:latin typeface="Times New Roman"/>
                <a:cs typeface="Times New Roman"/>
              </a:rPr>
              <a:t>изменение совокупной платы за коммунальные услуги в процентах (плата в сравниваемом месяце 2026 года / плата </a:t>
            </a:r>
            <a:r>
              <a:rPr lang="ru-RU" sz="1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за </a:t>
            </a:r>
            <a:r>
              <a:rPr lang="ru-RU" sz="1600" dirty="0">
                <a:solidFill>
                  <a:schemeClr val="tx1"/>
                </a:solidFill>
                <a:latin typeface="Times New Roman"/>
                <a:cs typeface="Times New Roman"/>
              </a:rPr>
              <a:t>январь 2026 года*100%)</a:t>
            </a:r>
            <a:endParaRPr sz="1600" dirty="0"/>
          </a:p>
          <a:p>
            <a:pPr marL="0" indent="0" algn="just">
              <a:buNone/>
              <a:defRPr/>
            </a:pPr>
            <a:endParaRPr lang="ru-RU" sz="1000" dirty="0" smtClean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 algn="just">
              <a:buNone/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сравнить </a:t>
            </a:r>
            <a:r>
              <a:rPr lang="ru-RU" sz="1600" dirty="0">
                <a:solidFill>
                  <a:schemeClr val="tx1"/>
                </a:solidFill>
                <a:latin typeface="Times New Roman"/>
                <a:cs typeface="Times New Roman"/>
              </a:rPr>
              <a:t>рассчитанное изменение в процентах с предельным (максимальным) индексом, установленным постановлением Губернатора Югры № 185 </a:t>
            </a:r>
          </a:p>
        </p:txBody>
      </p:sp>
      <p:sp>
        <p:nvSpPr>
          <p:cNvPr id="4" name="Овал 3"/>
          <p:cNvSpPr/>
          <p:nvPr/>
        </p:nvSpPr>
        <p:spPr bwMode="auto">
          <a:xfrm>
            <a:off x="691573" y="1796467"/>
            <a:ext cx="748144" cy="711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500" b="1">
                <a:latin typeface="Arial"/>
                <a:cs typeface="Arial"/>
              </a:rPr>
              <a:t>1</a:t>
            </a:r>
            <a:endParaRPr lang="ru-RU" sz="2500" b="1">
              <a:latin typeface="Arial"/>
              <a:cs typeface="Arial"/>
            </a:endParaRPr>
          </a:p>
        </p:txBody>
      </p:sp>
      <p:sp>
        <p:nvSpPr>
          <p:cNvPr id="5" name="Овал 4"/>
          <p:cNvSpPr/>
          <p:nvPr/>
        </p:nvSpPr>
        <p:spPr bwMode="auto">
          <a:xfrm>
            <a:off x="691572" y="2868114"/>
            <a:ext cx="748144" cy="711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500" b="1">
                <a:latin typeface="Arial"/>
                <a:cs typeface="Arial"/>
              </a:rPr>
              <a:t>2</a:t>
            </a:r>
            <a:endParaRPr lang="ru-RU" sz="2500" b="1">
              <a:latin typeface="Arial"/>
              <a:cs typeface="Arial"/>
            </a:endParaRPr>
          </a:p>
        </p:txBody>
      </p:sp>
      <p:sp>
        <p:nvSpPr>
          <p:cNvPr id="6" name="Овал 5"/>
          <p:cNvSpPr/>
          <p:nvPr/>
        </p:nvSpPr>
        <p:spPr bwMode="auto">
          <a:xfrm>
            <a:off x="691572" y="3877701"/>
            <a:ext cx="748144" cy="711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500" b="1">
                <a:latin typeface="Arial"/>
                <a:cs typeface="Arial"/>
              </a:rPr>
              <a:t>3</a:t>
            </a:r>
            <a:endParaRPr lang="ru-RU" sz="2500" b="1">
              <a:latin typeface="Arial"/>
              <a:cs typeface="Arial"/>
            </a:endParaRPr>
          </a:p>
        </p:txBody>
      </p:sp>
      <p:sp>
        <p:nvSpPr>
          <p:cNvPr id="7" name="Овал 6"/>
          <p:cNvSpPr/>
          <p:nvPr/>
        </p:nvSpPr>
        <p:spPr bwMode="auto">
          <a:xfrm>
            <a:off x="691573" y="4887288"/>
            <a:ext cx="748144" cy="711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500" b="1">
                <a:latin typeface="Arial"/>
                <a:cs typeface="Arial"/>
              </a:rPr>
              <a:t>4</a:t>
            </a:r>
            <a:endParaRPr lang="ru-RU" sz="2500" b="1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59="http://schemas.microsoft.com/office/powerpoint/2015/09/main" Requires="p159">
      <p:transition xmlns:p14="http://schemas.microsoft.com/office/powerpoint/2010/main" spd="med" p14:dur="750" advClick="1">
        <p:fade thruBlk="0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73891" y="150542"/>
            <a:ext cx="12034982" cy="1348508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1800" b="1" dirty="0">
                <a:solidFill>
                  <a:srgbClr val="7030A0"/>
                </a:solidFill>
                <a:latin typeface="Times New Roman"/>
                <a:cs typeface="Times New Roman"/>
              </a:rPr>
              <a:t>Пример расчета изменения размера платы</a:t>
            </a:r>
            <a:r>
              <a:rPr lang="ru-RU" sz="1800" dirty="0">
                <a:solidFill>
                  <a:srgbClr val="7030A0"/>
                </a:solidFill>
                <a:latin typeface="Times New Roman"/>
                <a:cs typeface="Times New Roman"/>
              </a:rPr>
              <a:t/>
            </a:r>
            <a:br>
              <a:rPr lang="ru-RU" sz="1800" dirty="0">
                <a:solidFill>
                  <a:srgbClr val="7030A0"/>
                </a:solidFill>
                <a:latin typeface="Times New Roman"/>
                <a:cs typeface="Times New Roman"/>
              </a:rPr>
            </a:br>
            <a:r>
              <a:rPr lang="ru-RU" sz="1800" b="1" dirty="0">
                <a:solidFill>
                  <a:srgbClr val="7030A0"/>
                </a:solidFill>
                <a:latin typeface="Times New Roman"/>
                <a:cs typeface="Times New Roman"/>
              </a:rPr>
              <a:t> за коммунальные услуги (при наличии приборов учета) </a:t>
            </a:r>
            <a:r>
              <a:rPr lang="ru-RU" sz="1800" dirty="0">
                <a:solidFill>
                  <a:srgbClr val="7030A0"/>
                </a:solidFill>
                <a:latin typeface="Times New Roman"/>
                <a:cs typeface="Times New Roman"/>
              </a:rPr>
              <a:t/>
            </a:r>
            <a:br>
              <a:rPr lang="ru-RU" sz="1800" dirty="0">
                <a:solidFill>
                  <a:srgbClr val="7030A0"/>
                </a:solidFill>
                <a:latin typeface="Times New Roman"/>
                <a:cs typeface="Times New Roman"/>
              </a:rPr>
            </a:br>
            <a:r>
              <a:rPr lang="ru-RU" sz="1800" b="1" dirty="0">
                <a:solidFill>
                  <a:srgbClr val="7030A0"/>
                </a:solidFill>
                <a:latin typeface="Times New Roman"/>
                <a:cs typeface="Times New Roman"/>
              </a:rPr>
              <a:t>в случае, когда выбран способ управления управляющей организацией, ТСЖ, </a:t>
            </a:r>
            <a:br>
              <a:rPr lang="ru-RU" sz="1800" b="1" dirty="0">
                <a:solidFill>
                  <a:srgbClr val="7030A0"/>
                </a:solidFill>
                <a:latin typeface="Times New Roman"/>
                <a:cs typeface="Times New Roman"/>
              </a:rPr>
            </a:br>
            <a:r>
              <a:rPr lang="ru-RU" sz="1800" b="1" dirty="0">
                <a:solidFill>
                  <a:srgbClr val="7030A0"/>
                </a:solidFill>
                <a:latin typeface="Times New Roman"/>
                <a:cs typeface="Times New Roman"/>
              </a:rPr>
              <a:t>жилищным или иным специализированным кооперативом</a:t>
            </a:r>
            <a:r>
              <a:rPr lang="ru-RU" sz="1800" dirty="0">
                <a:solidFill>
                  <a:srgbClr val="7030A0"/>
                </a:solidFill>
                <a:latin typeface="Times New Roman"/>
                <a:cs typeface="Times New Roman"/>
              </a:rPr>
              <a:t/>
            </a:r>
            <a:br>
              <a:rPr lang="ru-RU" sz="1800" dirty="0">
                <a:solidFill>
                  <a:srgbClr val="7030A0"/>
                </a:solidFill>
                <a:latin typeface="Times New Roman"/>
                <a:cs typeface="Times New Roman"/>
              </a:rPr>
            </a:br>
            <a:endParaRPr lang="ru-RU" sz="1800" dirty="0">
              <a:solidFill>
                <a:srgbClr val="7030A0"/>
              </a:solidFill>
              <a:latin typeface="Times New Roman"/>
              <a:cs typeface="Times New Roman"/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501961" y="1435088"/>
            <a:ext cx="1167245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  <a:tabLst>
                <a:tab pos="5143500" algn="l"/>
              </a:tabLst>
              <a:defRPr/>
            </a:pPr>
            <a:r>
              <a:rPr lang="ru-RU" sz="1400" b="1" dirty="0">
                <a:latin typeface="Times New Roman"/>
                <a:ea typeface="Calibri"/>
              </a:rPr>
              <a:t>Платежный документ за январь 2026 года	</a:t>
            </a:r>
            <a:endParaRPr lang="ru-RU" sz="1400" dirty="0">
              <a:latin typeface="Times New Roman"/>
              <a:ea typeface="Times New Roman"/>
            </a:endParaRPr>
          </a:p>
          <a:p>
            <a:pPr>
              <a:buNone/>
              <a:defRPr/>
            </a:pPr>
            <a:r>
              <a:rPr lang="ru-RU" sz="1400" dirty="0">
                <a:latin typeface="Times New Roman"/>
                <a:ea typeface="Calibri"/>
              </a:rPr>
              <a:t>ФИО плательщика: Иванов Иван Иванович</a:t>
            </a:r>
            <a:endParaRPr lang="ru-RU" sz="1400" dirty="0">
              <a:latin typeface="Times New Roman"/>
              <a:ea typeface="Times New Roman"/>
            </a:endParaRPr>
          </a:p>
          <a:p>
            <a:pPr>
              <a:defRPr/>
            </a:pPr>
            <a:r>
              <a:rPr lang="ru-RU" sz="1400" dirty="0">
                <a:latin typeface="Times New Roman"/>
                <a:ea typeface="Calibri"/>
              </a:rPr>
              <a:t>Площадь: 54 м</a:t>
            </a:r>
            <a:r>
              <a:rPr lang="ru-RU" sz="1400" baseline="30000" dirty="0">
                <a:latin typeface="Times New Roman"/>
                <a:ea typeface="Calibri"/>
              </a:rPr>
              <a:t>2</a:t>
            </a:r>
            <a:r>
              <a:rPr lang="ru-RU" sz="1400" dirty="0">
                <a:latin typeface="Times New Roman"/>
                <a:ea typeface="Calibri"/>
              </a:rPr>
              <a:t>. Кол-во проживающих: 3 чел. Доля МОП 5м</a:t>
            </a:r>
            <a:r>
              <a:rPr lang="ru-RU" sz="1400" baseline="30000" dirty="0">
                <a:latin typeface="Times New Roman"/>
                <a:ea typeface="Calibri"/>
              </a:rPr>
              <a:t>2</a:t>
            </a:r>
            <a:r>
              <a:rPr lang="ru-RU" sz="1400" dirty="0">
                <a:latin typeface="Times New Roman"/>
                <a:ea typeface="Calibri"/>
              </a:rPr>
              <a:t>           </a:t>
            </a:r>
            <a:endParaRPr lang="ru-RU" sz="1400" dirty="0">
              <a:latin typeface="Times New Roman"/>
              <a:ea typeface="Times New Roman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4636846"/>
              </p:ext>
            </p:extLst>
          </p:nvPr>
        </p:nvGraphicFramePr>
        <p:xfrm>
          <a:off x="501961" y="2173752"/>
          <a:ext cx="8989548" cy="42850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48038"/>
                <a:gridCol w="1261309"/>
                <a:gridCol w="1096256"/>
                <a:gridCol w="1193809"/>
                <a:gridCol w="1390136"/>
              </a:tblGrid>
              <a:tr h="2558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Вид платы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Ед.изм</a:t>
                      </a:r>
                      <a:endParaRPr lang="ru-RU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Объем*</a:t>
                      </a:r>
                      <a:endParaRPr lang="ru-RU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</a:t>
                      </a:r>
                      <a:endParaRPr lang="ru-RU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Итого*, руб.</a:t>
                      </a:r>
                      <a:endParaRPr lang="ru-RU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7054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и тек. ремонт</a:t>
                      </a:r>
                      <a:endParaRPr lang="ru-RU" sz="1200" b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м2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54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38,94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2102,86</a:t>
                      </a:r>
                      <a:endParaRPr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41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Капитальный ремонт</a:t>
                      </a:r>
                      <a:endParaRPr lang="ru-RU" sz="1200" b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м2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54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17,52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946,08</a:t>
                      </a:r>
                      <a:endParaRPr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41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Горячее водоснабжение  (ОДН):**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-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-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41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тепловая энергия на подогрев ХВС (ОДН)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Гкал.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0,0295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2262,36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66,74</a:t>
                      </a:r>
                      <a:endParaRPr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41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холодная вода для ГВС (ОДН)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0,1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81,08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8,11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41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Холодное водоснабжение  (ОДН)**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0,2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81,08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16,22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35915">
                <a:tc>
                  <a:txBody>
                    <a:bodyPr/>
                    <a:lstStyle/>
                    <a:p>
                      <a:pPr marL="0" algn="l" defTabSz="457200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1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Водоотведение (ОДН)**</a:t>
                      </a:r>
                      <a:endParaRPr lang="ru-RU" sz="12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94,63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28,39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41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Холодное водоснабжение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9,00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81,08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729,72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41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Электроснабжение (дневная зона с 7-00 до 23-00 часов)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кВтч</a:t>
                      </a:r>
                      <a:r>
                        <a:rPr lang="ru-RU" sz="1200" b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240</a:t>
                      </a:r>
                      <a:endParaRPr sz="1200" b="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3,91</a:t>
                      </a:r>
                      <a:endParaRPr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938,40</a:t>
                      </a:r>
                      <a:endParaRPr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41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Электроснабжение (ночная зона с 23-00 до 7-00 часов)</a:t>
                      </a:r>
                      <a:endParaRPr sz="12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кВтч</a:t>
                      </a:r>
                      <a:r>
                        <a:rPr lang="ru-RU" sz="1200" b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</a:t>
                      </a:r>
                      <a:endParaRPr sz="1200" b="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2,47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154,20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41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Газоснабжение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20,68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8,65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178,92</a:t>
                      </a:r>
                      <a:endParaRPr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41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Горячее водоснабжение, в т.ч.: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0,00</a:t>
                      </a:r>
                      <a:endParaRPr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endParaRPr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41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тепловая энергия на подогрев ХВС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Гкал.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0,354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2262,36</a:t>
                      </a:r>
                      <a:endParaRPr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800,88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41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холодная вода для ГВС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81,08</a:t>
                      </a:r>
                      <a:endParaRPr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243,24</a:t>
                      </a:r>
                      <a:endParaRPr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41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Водоотведение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12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94,63</a:t>
                      </a:r>
                      <a:endParaRPr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1135,53</a:t>
                      </a:r>
                      <a:endParaRPr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41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Отопление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Гкал.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1,377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2262,36</a:t>
                      </a:r>
                      <a:endParaRPr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3115,27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41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Обращение с ТКО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0,399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994,17</a:t>
                      </a:r>
                      <a:endParaRPr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396,67</a:t>
                      </a:r>
                      <a:endParaRPr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41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Домофон</a:t>
                      </a:r>
                      <a:endParaRPr lang="ru-RU" sz="1200" b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85,79</a:t>
                      </a:r>
                      <a:endParaRPr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85,79</a:t>
                      </a:r>
                      <a:endParaRPr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41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расходы</a:t>
                      </a:r>
                      <a:endParaRPr lang="ru-RU" sz="1200" b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41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х</a:t>
                      </a:r>
                      <a:endParaRPr lang="ru-RU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х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х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947,01</a:t>
                      </a:r>
                      <a:endParaRPr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7" name="Прямоугольник 16"/>
          <p:cNvSpPr>
            <a:spLocks noChangeArrowheads="1"/>
          </p:cNvSpPr>
          <p:nvPr/>
        </p:nvSpPr>
        <p:spPr bwMode="auto">
          <a:xfrm>
            <a:off x="10019028" y="3864117"/>
            <a:ext cx="1507953" cy="1483737"/>
          </a:xfrm>
          <a:prstGeom prst="rect">
            <a:avLst/>
          </a:prstGeom>
          <a:solidFill>
            <a:srgbClr val="FFC000">
              <a:alpha val="41000"/>
            </a:srgbClr>
          </a:solidFill>
          <a:ln w="12700">
            <a:solidFill>
              <a:schemeClr val="accent4">
                <a:lumMod val="60000"/>
                <a:lumOff val="40000"/>
              </a:schemeClr>
            </a:solidFill>
            <a:prstDash val="lgDash"/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buNone/>
              <a:defRPr/>
            </a:pPr>
            <a:r>
              <a:rPr lang="ru-RU" sz="1400" b="1" dirty="0" smtClean="0">
                <a:latin typeface="Times New Roman"/>
                <a:ea typeface="Calibri"/>
              </a:rPr>
              <a:t>7 812,28 – </a:t>
            </a:r>
            <a:endParaRPr lang="ru-RU" sz="1400" dirty="0">
              <a:latin typeface="Times New Roman"/>
              <a:ea typeface="Times New Roman"/>
            </a:endParaRPr>
          </a:p>
          <a:p>
            <a:pPr algn="ctr">
              <a:defRPr/>
            </a:pPr>
            <a:r>
              <a:rPr lang="ru-RU" sz="1400" b="1" dirty="0">
                <a:latin typeface="Times New Roman"/>
                <a:ea typeface="Calibri"/>
              </a:rPr>
              <a:t>плата за коммунальные услуги </a:t>
            </a:r>
            <a:r>
              <a:rPr lang="ru-RU" sz="1400" b="1" dirty="0" smtClean="0">
                <a:latin typeface="Times New Roman"/>
                <a:ea typeface="Calibri"/>
              </a:rPr>
              <a:t>за январь </a:t>
            </a:r>
            <a:r>
              <a:rPr lang="ru-RU" sz="1400" b="1" dirty="0">
                <a:latin typeface="Times New Roman"/>
                <a:ea typeface="Calibri"/>
              </a:rPr>
              <a:t>2026 года</a:t>
            </a:r>
            <a:endParaRPr lang="ru-RU" sz="1400" dirty="0">
              <a:latin typeface="Times New Roman"/>
              <a:ea typeface="Times New Roman"/>
            </a:endParaRPr>
          </a:p>
        </p:txBody>
      </p:sp>
      <p:sp>
        <p:nvSpPr>
          <p:cNvPr id="18" name="Правая фигурная скобка 17"/>
          <p:cNvSpPr/>
          <p:nvPr/>
        </p:nvSpPr>
        <p:spPr bwMode="auto">
          <a:xfrm>
            <a:off x="9437961" y="3319273"/>
            <a:ext cx="234797" cy="2304288"/>
          </a:xfrm>
          <a:prstGeom prst="rightBrace">
            <a:avLst>
              <a:gd name="adj1" fmla="val 8333"/>
              <a:gd name="adj2" fmla="val 4787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>
                <a:latin typeface="Times New Roman"/>
                <a:ea typeface="Times New Roman"/>
              </a:rPr>
              <a:t> 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422030" y="6466416"/>
            <a:ext cx="8404055" cy="396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00" dirty="0">
                <a:latin typeface="Times New Roman"/>
                <a:cs typeface="Times New Roman"/>
              </a:rPr>
              <a:t>* Расчет производится при неизменном наборе и объеме коммунальных услуг за декабрь 2025 года</a:t>
            </a:r>
          </a:p>
          <a:p>
            <a:pPr>
              <a:defRPr/>
            </a:pPr>
            <a:r>
              <a:rPr lang="ru-RU" sz="1000" dirty="0">
                <a:latin typeface="Times New Roman"/>
                <a:cs typeface="Times New Roman"/>
              </a:rPr>
              <a:t>**При наличии прямых договоров с ресурсоснабжающей организацией, услуга относится к коммунальной услуге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59="http://schemas.microsoft.com/office/powerpoint/2015/09/main" Requires="p159">
      <p:transition xmlns:p14="http://schemas.microsoft.com/office/powerpoint/2010/main" spd="med" p14:dur="750" advClick="1">
        <p:fade thruBlk="0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73891" y="150542"/>
            <a:ext cx="12034982" cy="1348508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1800" b="1" dirty="0">
                <a:solidFill>
                  <a:srgbClr val="7030A0"/>
                </a:solidFill>
                <a:latin typeface="Times New Roman"/>
                <a:cs typeface="Times New Roman"/>
              </a:rPr>
              <a:t>Пример расчета изменения размера платы</a:t>
            </a:r>
            <a:r>
              <a:rPr lang="ru-RU" sz="1800" dirty="0">
                <a:solidFill>
                  <a:srgbClr val="7030A0"/>
                </a:solidFill>
                <a:latin typeface="Times New Roman"/>
                <a:cs typeface="Times New Roman"/>
              </a:rPr>
              <a:t/>
            </a:r>
            <a:br>
              <a:rPr lang="ru-RU" sz="1800" dirty="0">
                <a:solidFill>
                  <a:srgbClr val="7030A0"/>
                </a:solidFill>
                <a:latin typeface="Times New Roman"/>
                <a:cs typeface="Times New Roman"/>
              </a:rPr>
            </a:br>
            <a:r>
              <a:rPr lang="ru-RU" sz="1800" b="1" dirty="0">
                <a:solidFill>
                  <a:srgbClr val="7030A0"/>
                </a:solidFill>
                <a:latin typeface="Times New Roman"/>
                <a:cs typeface="Times New Roman"/>
              </a:rPr>
              <a:t> за коммунальные услуги (при наличии приборов учета) </a:t>
            </a:r>
            <a:r>
              <a:rPr lang="ru-RU" sz="1800" dirty="0">
                <a:solidFill>
                  <a:srgbClr val="7030A0"/>
                </a:solidFill>
                <a:latin typeface="Times New Roman"/>
                <a:cs typeface="Times New Roman"/>
              </a:rPr>
              <a:t/>
            </a:r>
            <a:br>
              <a:rPr lang="ru-RU" sz="1800" dirty="0">
                <a:solidFill>
                  <a:srgbClr val="7030A0"/>
                </a:solidFill>
                <a:latin typeface="Times New Roman"/>
                <a:cs typeface="Times New Roman"/>
              </a:rPr>
            </a:br>
            <a:r>
              <a:rPr lang="ru-RU" sz="1800" b="1" dirty="0">
                <a:solidFill>
                  <a:srgbClr val="7030A0"/>
                </a:solidFill>
                <a:latin typeface="Times New Roman"/>
                <a:cs typeface="Times New Roman"/>
              </a:rPr>
              <a:t>в случае, когда выбран способ управления управляющей организацией, ТСЖ, </a:t>
            </a:r>
            <a:br>
              <a:rPr lang="ru-RU" sz="1800" b="1" dirty="0">
                <a:solidFill>
                  <a:srgbClr val="7030A0"/>
                </a:solidFill>
                <a:latin typeface="Times New Roman"/>
                <a:cs typeface="Times New Roman"/>
              </a:rPr>
            </a:br>
            <a:r>
              <a:rPr lang="ru-RU" sz="1800" b="1" dirty="0">
                <a:solidFill>
                  <a:srgbClr val="7030A0"/>
                </a:solidFill>
                <a:latin typeface="Times New Roman"/>
                <a:cs typeface="Times New Roman"/>
              </a:rPr>
              <a:t>жилищным или иным специализированным кооперативом</a:t>
            </a:r>
            <a:r>
              <a:rPr lang="ru-RU" sz="1800" dirty="0">
                <a:solidFill>
                  <a:srgbClr val="7030A0"/>
                </a:solidFill>
                <a:latin typeface="Times New Roman"/>
                <a:cs typeface="Times New Roman"/>
              </a:rPr>
              <a:t/>
            </a:r>
            <a:br>
              <a:rPr lang="ru-RU" sz="1800" dirty="0">
                <a:solidFill>
                  <a:srgbClr val="7030A0"/>
                </a:solidFill>
                <a:latin typeface="Times New Roman"/>
                <a:cs typeface="Times New Roman"/>
              </a:rPr>
            </a:br>
            <a:endParaRPr lang="ru-RU" sz="1800" dirty="0">
              <a:solidFill>
                <a:srgbClr val="7030A0"/>
              </a:solidFill>
              <a:latin typeface="Times New Roman"/>
              <a:cs typeface="Times New Roman"/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457199" y="1382337"/>
            <a:ext cx="1167389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  <a:tabLst>
                <a:tab pos="5143500" algn="l"/>
              </a:tabLst>
              <a:defRPr/>
            </a:pPr>
            <a:r>
              <a:rPr lang="ru-RU" sz="1400" b="1" dirty="0">
                <a:latin typeface="Times New Roman"/>
                <a:ea typeface="Calibri"/>
              </a:rPr>
              <a:t>Платежный документ за октябрь 2026 года	</a:t>
            </a:r>
            <a:endParaRPr lang="ru-RU" sz="1400" dirty="0">
              <a:latin typeface="Times New Roman"/>
              <a:ea typeface="Times New Roman"/>
            </a:endParaRPr>
          </a:p>
          <a:p>
            <a:pPr>
              <a:buNone/>
              <a:defRPr/>
            </a:pPr>
            <a:r>
              <a:rPr lang="ru-RU" sz="1400" dirty="0">
                <a:latin typeface="Times New Roman"/>
                <a:ea typeface="Calibri"/>
              </a:rPr>
              <a:t>ФИО плательщика: Иванов Иван Иванович</a:t>
            </a:r>
            <a:endParaRPr lang="ru-RU" sz="1400" dirty="0">
              <a:latin typeface="Times New Roman"/>
              <a:ea typeface="Times New Roman"/>
            </a:endParaRPr>
          </a:p>
          <a:p>
            <a:pPr>
              <a:defRPr/>
            </a:pPr>
            <a:r>
              <a:rPr lang="ru-RU" sz="1400" dirty="0">
                <a:latin typeface="Times New Roman"/>
                <a:ea typeface="Calibri"/>
              </a:rPr>
              <a:t>Площадь: 54 м</a:t>
            </a:r>
            <a:r>
              <a:rPr lang="ru-RU" sz="1400" baseline="30000" dirty="0">
                <a:latin typeface="Times New Roman"/>
                <a:ea typeface="Calibri"/>
              </a:rPr>
              <a:t>2</a:t>
            </a:r>
            <a:r>
              <a:rPr lang="ru-RU" sz="1400" dirty="0">
                <a:latin typeface="Times New Roman"/>
                <a:ea typeface="Calibri"/>
              </a:rPr>
              <a:t>. Кол-во проживающих: 3 чел. Доля МОП 5м</a:t>
            </a:r>
            <a:r>
              <a:rPr lang="ru-RU" sz="1400" baseline="30000" dirty="0">
                <a:latin typeface="Times New Roman"/>
                <a:ea typeface="Calibri"/>
              </a:rPr>
              <a:t>2</a:t>
            </a:r>
            <a:r>
              <a:rPr lang="ru-RU" sz="1400" dirty="0">
                <a:latin typeface="Times New Roman"/>
                <a:ea typeface="Calibri"/>
              </a:rPr>
              <a:t>           </a:t>
            </a:r>
            <a:endParaRPr lang="ru-RU" sz="1400" dirty="0">
              <a:latin typeface="Times New Roman"/>
              <a:ea typeface="Times New Roman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8747767"/>
              </p:ext>
            </p:extLst>
          </p:nvPr>
        </p:nvGraphicFramePr>
        <p:xfrm>
          <a:off x="457199" y="2120422"/>
          <a:ext cx="8993908" cy="42724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35742"/>
                <a:gridCol w="1276179"/>
                <a:gridCol w="1096788"/>
                <a:gridCol w="1194388"/>
                <a:gridCol w="1390811"/>
              </a:tblGrid>
              <a:tr h="3014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Вид платы</a:t>
                      </a:r>
                      <a:endParaRPr dirty="0"/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Ед.изм</a:t>
                      </a:r>
                      <a:endParaRPr lang="ru-RU" sz="12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Объем*</a:t>
                      </a:r>
                      <a:endParaRPr lang="ru-RU" sz="12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Тариф</a:t>
                      </a:r>
                      <a:endParaRPr lang="ru-RU" sz="12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Итого*, руб.</a:t>
                      </a:r>
                      <a:endParaRPr lang="ru-RU" sz="12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5256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Содержание и тек. ремонт</a:t>
                      </a:r>
                      <a:endParaRPr lang="ru-RU" sz="1200" b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м2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54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40,89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2208,01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04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Капитальный ремонт</a:t>
                      </a:r>
                      <a:endParaRPr lang="ru-RU" sz="1200" b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м2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54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19,39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1047,31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04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Горячее водоснабжение  (ОДН):**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м3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-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-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04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тепловая энергия на подогрев ХВС (ОДН)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Гкал.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0,0295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2504,43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73,88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04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холодная вода для ГВС (ОДН)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м3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0,1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89,76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8,98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04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Холодное водоснабжение  (ОДН)**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м3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0,2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89,76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17,95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0410">
                <a:tc>
                  <a:txBody>
                    <a:bodyPr/>
                    <a:lstStyle/>
                    <a:p>
                      <a:pPr marL="0" algn="l" defTabSz="457200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1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Водоотведение (ОДН)**</a:t>
                      </a:r>
                      <a:endParaRPr lang="ru-RU" sz="12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104,75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31,43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04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Холодное водоснабжение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м3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9,00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89,76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807,80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0410">
                <a:tc>
                  <a:txBody>
                    <a:bodyPr/>
                    <a:lstStyle/>
                    <a:p>
                      <a:pPr marL="0" algn="l" defTabSz="457200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tx2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Электроснабжение (дневная зона с 7-00 до 23-00 часов)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кВтч.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240</a:t>
                      </a:r>
                      <a:endParaRPr sz="1200" b="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4,82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1093,87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0410">
                <a:tc>
                  <a:txBody>
                    <a:bodyPr/>
                    <a:lstStyle/>
                    <a:p>
                      <a:pPr marL="0" algn="l" defTabSz="457200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tx2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Электроснабжение (ночная зона с 23-00 до 7-00 часов)</a:t>
                      </a:r>
                      <a:endParaRPr sz="1200" b="1" dirty="0">
                        <a:solidFill>
                          <a:schemeClr val="tx2"/>
                        </a:solidFill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кВтч.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</a:t>
                      </a:r>
                      <a:endParaRPr sz="1200" b="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2,86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162,26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04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Газоснабжение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м3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20,68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9,58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198,06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04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Горячее водоснабжение, в т.ч.: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м3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dirty="0"/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/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04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тепловая энергия на подогрев ХВС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Гкал.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0,354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2504,43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886,57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04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холодная вода для ГВС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м3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89,76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269,27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04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Водоотведение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м3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12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104,75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1257,03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04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Отопление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Гкал.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1,377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2504,43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3448,61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04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Обращение с ТКО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м3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0,399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1100,54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439,12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04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Домофон</a:t>
                      </a:r>
                      <a:endParaRPr lang="ru-RU" sz="1200" b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94,97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94,97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04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Прочие расходы</a:t>
                      </a:r>
                      <a:endParaRPr lang="ru-RU" sz="1200" b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/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/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04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Итого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 х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х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045,11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7" name="Прямоугольник 16"/>
          <p:cNvSpPr>
            <a:spLocks noChangeArrowheads="1"/>
          </p:cNvSpPr>
          <p:nvPr/>
        </p:nvSpPr>
        <p:spPr bwMode="auto">
          <a:xfrm>
            <a:off x="9747961" y="3089242"/>
            <a:ext cx="1771456" cy="3303091"/>
          </a:xfrm>
          <a:prstGeom prst="rect">
            <a:avLst/>
          </a:prstGeom>
          <a:solidFill>
            <a:srgbClr val="FFC000">
              <a:alpha val="41000"/>
            </a:srgbClr>
          </a:solidFill>
          <a:ln w="12700">
            <a:solidFill>
              <a:schemeClr val="accent4">
                <a:lumMod val="60000"/>
                <a:lumOff val="40000"/>
              </a:schemeClr>
            </a:solidFill>
            <a:prstDash val="lgDash"/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buNone/>
              <a:defRPr/>
            </a:pPr>
            <a:endParaRPr lang="ru-RU" sz="1200" b="1" dirty="0" smtClean="0">
              <a:solidFill>
                <a:srgbClr val="FF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>
              <a:buNone/>
              <a:defRPr/>
            </a:pPr>
            <a:r>
              <a:rPr lang="ru-RU" sz="14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8 694,83–</a:t>
            </a:r>
            <a:endParaRPr lang="ru-RU" sz="1400" b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>
              <a:buNone/>
              <a:defRPr/>
            </a:pPr>
            <a:r>
              <a:rPr lang="ru-RU" sz="14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плата за коммунальные услуги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  <a:defRPr/>
            </a:pPr>
            <a:r>
              <a:rPr lang="ru-RU" sz="14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в октябре</a:t>
            </a:r>
          </a:p>
          <a:p>
            <a:pPr algn="ctr">
              <a:buNone/>
              <a:defRPr/>
            </a:pPr>
            <a:r>
              <a:rPr lang="ru-RU" sz="14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2026 </a:t>
            </a:r>
            <a:r>
              <a:rPr lang="ru-RU" sz="14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года с учетом меры социальной поддержки              (к плате за электроэнергию применен коэффициент 0,0544)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авая фигурная скобка 17"/>
          <p:cNvSpPr/>
          <p:nvPr/>
        </p:nvSpPr>
        <p:spPr bwMode="auto">
          <a:xfrm>
            <a:off x="9417802" y="3481617"/>
            <a:ext cx="237744" cy="2248735"/>
          </a:xfrm>
          <a:prstGeom prst="rightBrace">
            <a:avLst>
              <a:gd name="adj1" fmla="val 8333"/>
              <a:gd name="adj2" fmla="val 4787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>
                <a:latin typeface="Times New Roman"/>
                <a:ea typeface="Times New Roman"/>
              </a:rPr>
              <a:t> </a:t>
            </a:r>
            <a:endParaRPr/>
          </a:p>
        </p:txBody>
      </p:sp>
      <p:sp>
        <p:nvSpPr>
          <p:cNvPr id="8" name="TextBox 7"/>
          <p:cNvSpPr txBox="1"/>
          <p:nvPr/>
        </p:nvSpPr>
        <p:spPr bwMode="auto">
          <a:xfrm>
            <a:off x="457199" y="6392333"/>
            <a:ext cx="8404055" cy="396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00" dirty="0">
                <a:latin typeface="Times New Roman"/>
                <a:cs typeface="Times New Roman"/>
              </a:rPr>
              <a:t>* Расчет производится при неизменном наборе и объеме коммунальных услуг за декабрь 2025 года</a:t>
            </a:r>
          </a:p>
          <a:p>
            <a:pPr>
              <a:defRPr/>
            </a:pPr>
            <a:r>
              <a:rPr lang="ru-RU" sz="1000" dirty="0" smtClean="0">
                <a:latin typeface="Times New Roman"/>
                <a:cs typeface="Times New Roman"/>
              </a:rPr>
              <a:t>**</a:t>
            </a:r>
            <a:r>
              <a:rPr lang="ru-RU" sz="1000" dirty="0">
                <a:latin typeface="Times New Roman"/>
                <a:cs typeface="Times New Roman"/>
              </a:rPr>
              <a:t>При наличии прямых договоров с ресурсоснабжающей организацией, услуга относится к коммунальной услуге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59="http://schemas.microsoft.com/office/powerpoint/2015/09/main" Requires="p159">
      <p:transition xmlns:p14="http://schemas.microsoft.com/office/powerpoint/2010/main" spd="med" p14:dur="750" advClick="1">
        <p:fade thruBlk="0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72473" y="4992167"/>
            <a:ext cx="10243127" cy="1325563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000" i="1" u="sng" dirty="0">
                <a:solidFill>
                  <a:schemeClr val="tx1"/>
                </a:solidFill>
                <a:latin typeface="Times New Roman"/>
                <a:cs typeface="Times New Roman"/>
              </a:rPr>
              <a:t>Если при одинаковом наборе коммунальных услуг и сопоставимых объемах потребления, рост платы за коммунальные услуги превысит, установленное постановлением Губернатора Югры № 185 изменение размера платы за коммунальные услуги, необходимо обратиться за разъяснениями </a:t>
            </a:r>
            <a:r>
              <a:rPr lang="ru-RU" sz="2000" i="1" u="sng" dirty="0" smtClean="0">
                <a:solidFill>
                  <a:schemeClr val="tx1"/>
                </a:solidFill>
                <a:latin typeface="Times New Roman"/>
                <a:cs typeface="Times New Roman"/>
              </a:rPr>
              <a:t>в </a:t>
            </a:r>
            <a:r>
              <a:rPr lang="ru-RU" sz="2000" i="1" u="sng" dirty="0">
                <a:solidFill>
                  <a:schemeClr val="tx1"/>
                </a:solidFill>
                <a:latin typeface="Times New Roman"/>
                <a:cs typeface="Times New Roman"/>
              </a:rPr>
              <a:t>свою Управляющую компанию, ТСЖ, </a:t>
            </a:r>
            <a:r>
              <a:rPr lang="ru-RU" sz="2000" i="1" u="sng" dirty="0" smtClean="0">
                <a:solidFill>
                  <a:schemeClr val="tx1"/>
                </a:solidFill>
                <a:latin typeface="Times New Roman"/>
                <a:cs typeface="Times New Roman"/>
              </a:rPr>
              <a:t>либо ИРЦ. 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667957" y="1931269"/>
            <a:ext cx="9144000" cy="2393833"/>
          </a:xfrm>
          <a:prstGeom prst="rect">
            <a:avLst/>
          </a:prstGeom>
          <a:solidFill>
            <a:schemeClr val="accent1">
              <a:lumMod val="20000"/>
              <a:lumOff val="80000"/>
              <a:alpha val="56000"/>
            </a:schemeClr>
          </a:solidFill>
          <a:ln w="25400">
            <a:solidFill>
              <a:srgbClr val="FFC000"/>
            </a:solidFill>
            <a:prstDash val="lgDash"/>
            <a:miter lim="800000"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buNone/>
              <a:defRPr/>
            </a:pPr>
            <a:endParaRPr lang="ru-RU" sz="2000" b="1" dirty="0">
              <a:latin typeface="Times New Roman"/>
              <a:ea typeface="Times New Roman"/>
            </a:endParaRPr>
          </a:p>
          <a:p>
            <a:pPr algn="ctr">
              <a:buNone/>
              <a:defRPr/>
            </a:pPr>
            <a:endParaRPr lang="ru-RU" sz="2000" b="1" dirty="0">
              <a:latin typeface="Times New Roman"/>
              <a:ea typeface="Times New Roman"/>
            </a:endParaRPr>
          </a:p>
          <a:p>
            <a:pPr algn="ctr">
              <a:buNone/>
              <a:defRPr/>
            </a:pPr>
            <a:r>
              <a:rPr lang="ru-RU" sz="2000" b="1" dirty="0" smtClean="0">
                <a:latin typeface="Times New Roman"/>
                <a:ea typeface="Times New Roman"/>
              </a:rPr>
              <a:t>Предельный индекс </a:t>
            </a:r>
            <a:r>
              <a:rPr lang="ru-RU" sz="2000" b="1" dirty="0">
                <a:latin typeface="Times New Roman"/>
                <a:ea typeface="Times New Roman"/>
              </a:rPr>
              <a:t>роста платы граждан</a:t>
            </a:r>
            <a:endParaRPr lang="ru-RU" sz="2000" dirty="0">
              <a:latin typeface="Times New Roman"/>
              <a:ea typeface="Times New Roman"/>
            </a:endParaRPr>
          </a:p>
          <a:p>
            <a:pPr algn="ctr">
              <a:buNone/>
              <a:defRPr/>
            </a:pPr>
            <a:r>
              <a:rPr lang="ru-RU" sz="2000" b="1" dirty="0">
                <a:latin typeface="Times New Roman"/>
                <a:ea typeface="Times New Roman"/>
              </a:rPr>
              <a:t> за коммунальные услуги за октябрь 2026 года к январю 2026 года:</a:t>
            </a:r>
            <a:endParaRPr lang="ru-RU" sz="2000" dirty="0">
              <a:latin typeface="Times New Roman"/>
              <a:ea typeface="Times New Roman"/>
            </a:endParaRPr>
          </a:p>
          <a:p>
            <a:pPr algn="ctr">
              <a:lnSpc>
                <a:spcPct val="114999"/>
              </a:lnSpc>
              <a:defRPr/>
            </a:pPr>
            <a:r>
              <a:rPr lang="ru-RU" sz="2000" b="1" dirty="0" smtClean="0">
                <a:latin typeface="Times New Roman"/>
                <a:ea typeface="Calibri"/>
              </a:rPr>
              <a:t>8694,83</a:t>
            </a:r>
            <a:r>
              <a:rPr lang="ru-RU" sz="2000" b="1" dirty="0" smtClean="0">
                <a:latin typeface="Times New Roman"/>
                <a:ea typeface="Times New Roman"/>
              </a:rPr>
              <a:t>/</a:t>
            </a:r>
            <a:r>
              <a:rPr lang="ru-RU" sz="2000" b="1" dirty="0" smtClean="0">
                <a:latin typeface="Times New Roman"/>
                <a:ea typeface="Calibri"/>
              </a:rPr>
              <a:t>7812,28</a:t>
            </a:r>
            <a:r>
              <a:rPr lang="ru-RU" sz="2000" b="1" dirty="0" smtClean="0">
                <a:latin typeface="Times New Roman"/>
                <a:ea typeface="Times New Roman"/>
              </a:rPr>
              <a:t>х </a:t>
            </a:r>
            <a:r>
              <a:rPr lang="ru-RU" sz="2000" b="1" dirty="0">
                <a:latin typeface="Times New Roman"/>
                <a:ea typeface="Times New Roman"/>
              </a:rPr>
              <a:t>100 - 100 = </a:t>
            </a:r>
            <a:r>
              <a:rPr lang="ru-RU" sz="2000" b="1" dirty="0" smtClean="0">
                <a:latin typeface="Times New Roman"/>
                <a:ea typeface="Times New Roman"/>
              </a:rPr>
              <a:t>1</a:t>
            </a:r>
            <a:r>
              <a:rPr lang="en-US" sz="2000" b="1" dirty="0" smtClean="0">
                <a:latin typeface="Times New Roman"/>
                <a:ea typeface="Times New Roman"/>
              </a:rPr>
              <a:t>1</a:t>
            </a:r>
            <a:r>
              <a:rPr lang="ru-RU" sz="2000" b="1" dirty="0" smtClean="0">
                <a:latin typeface="Times New Roman"/>
                <a:ea typeface="Times New Roman"/>
              </a:rPr>
              <a:t>,</a:t>
            </a:r>
            <a:r>
              <a:rPr lang="en-US" sz="2000" b="1" dirty="0" smtClean="0">
                <a:latin typeface="Times New Roman"/>
                <a:ea typeface="Times New Roman"/>
              </a:rPr>
              <a:t>3</a:t>
            </a:r>
            <a:r>
              <a:rPr lang="ru-RU" sz="2000" b="1" dirty="0" smtClean="0">
                <a:latin typeface="Times New Roman"/>
                <a:ea typeface="Times New Roman"/>
              </a:rPr>
              <a:t> </a:t>
            </a:r>
            <a:r>
              <a:rPr lang="ru-RU" sz="2000" b="1" dirty="0">
                <a:latin typeface="Times New Roman"/>
                <a:ea typeface="Times New Roman"/>
              </a:rPr>
              <a:t>%</a:t>
            </a:r>
            <a:endParaRPr lang="ru-RU" sz="2000" dirty="0">
              <a:latin typeface="Times New Roman"/>
              <a:ea typeface="Times New Roman"/>
            </a:endParaRPr>
          </a:p>
        </p:txBody>
      </p:sp>
      <p:sp>
        <p:nvSpPr>
          <p:cNvPr id="5" name="Заголовок 1"/>
          <p:cNvSpPr txBox="1"/>
          <p:nvPr/>
        </p:nvSpPr>
        <p:spPr bwMode="auto">
          <a:xfrm>
            <a:off x="73891" y="150542"/>
            <a:ext cx="12034982" cy="13485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b="1">
                <a:solidFill>
                  <a:srgbClr val="7030A0"/>
                </a:solidFill>
                <a:latin typeface="Times New Roman"/>
                <a:cs typeface="Times New Roman"/>
              </a:rPr>
              <a:t>Пример расчета изменения размера платы</a:t>
            </a:r>
            <a:r>
              <a:rPr lang="ru-RU" sz="2400">
                <a:solidFill>
                  <a:srgbClr val="7030A0"/>
                </a:solidFill>
                <a:latin typeface="Times New Roman"/>
                <a:cs typeface="Times New Roman"/>
              </a:rPr>
              <a:t/>
            </a:r>
            <a:br>
              <a:rPr lang="ru-RU" sz="2400">
                <a:solidFill>
                  <a:srgbClr val="7030A0"/>
                </a:solidFill>
                <a:latin typeface="Times New Roman"/>
                <a:cs typeface="Times New Roman"/>
              </a:rPr>
            </a:br>
            <a:r>
              <a:rPr lang="ru-RU" sz="2400" b="1">
                <a:solidFill>
                  <a:srgbClr val="7030A0"/>
                </a:solidFill>
                <a:latin typeface="Times New Roman"/>
                <a:cs typeface="Times New Roman"/>
              </a:rPr>
              <a:t> за коммунальные услуги (при наличии приборов учета) </a:t>
            </a:r>
            <a:r>
              <a:rPr lang="ru-RU" sz="2400">
                <a:solidFill>
                  <a:srgbClr val="7030A0"/>
                </a:solidFill>
                <a:latin typeface="Times New Roman"/>
                <a:cs typeface="Times New Roman"/>
              </a:rPr>
              <a:t/>
            </a:r>
            <a:br>
              <a:rPr lang="ru-RU" sz="2400">
                <a:solidFill>
                  <a:srgbClr val="7030A0"/>
                </a:solidFill>
                <a:latin typeface="Times New Roman"/>
                <a:cs typeface="Times New Roman"/>
              </a:rPr>
            </a:br>
            <a:r>
              <a:rPr lang="ru-RU" sz="2400" b="1">
                <a:solidFill>
                  <a:srgbClr val="7030A0"/>
                </a:solidFill>
                <a:latin typeface="Times New Roman"/>
                <a:cs typeface="Times New Roman"/>
              </a:rPr>
              <a:t>в случае, когда выбран способ управления управляющей организацией, ТСЖ, жилищным или иным специализированным кооперативом</a:t>
            </a:r>
            <a:r>
              <a:rPr lang="ru-RU" sz="2400">
                <a:solidFill>
                  <a:srgbClr val="7030A0"/>
                </a:solidFill>
                <a:latin typeface="Times New Roman"/>
                <a:cs typeface="Times New Roman"/>
              </a:rPr>
              <a:t/>
            </a:r>
            <a:br>
              <a:rPr lang="ru-RU" sz="2400">
                <a:solidFill>
                  <a:srgbClr val="7030A0"/>
                </a:solidFill>
                <a:latin typeface="Times New Roman"/>
                <a:cs typeface="Times New Roman"/>
              </a:rPr>
            </a:br>
            <a:endParaRPr lang="ru-RU" sz="2400">
              <a:solidFill>
                <a:srgbClr val="7030A0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59="http://schemas.microsoft.com/office/powerpoint/2015/09/main" Requires="p159">
      <p:transition xmlns:p14="http://schemas.microsoft.com/office/powerpoint/2010/main" spd="med" p14:dur="750" advClick="1">
        <p:fade thruBlk="0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77002" y="631767"/>
            <a:ext cx="9557886" cy="1263535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2800" b="1">
                <a:solidFill>
                  <a:srgbClr val="7030A0"/>
                </a:solidFill>
                <a:latin typeface="Times New Roman"/>
                <a:cs typeface="Times New Roman"/>
              </a:rPr>
              <a:t>Повышение тарифов в Югре сопровождается социальной защитой граждан с низким уровнем доходов</a:t>
            </a:r>
            <a:endParaRPr lang="ru-RU" sz="2800">
              <a:solidFill>
                <a:srgbClr val="7030A0"/>
              </a:solidFill>
              <a:latin typeface="Times New Roman"/>
              <a:cs typeface="Times New Roman"/>
            </a:endParaRPr>
          </a:p>
        </p:txBody>
      </p:sp>
      <p:pic>
        <p:nvPicPr>
          <p:cNvPr id="1026" name="Рисунок 1" descr="http://qrcoder.ru/code/?https%3A%2F%2Fsocportal.admhmao.ru%2Fsubsidy-calculator&amp;4&amp;0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0203988" y="2884714"/>
            <a:ext cx="1562100" cy="15621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 bwMode="auto">
          <a:xfrm>
            <a:off x="10031819" y="1263535"/>
            <a:ext cx="19064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Times New Roman"/>
                <a:cs typeface="Times New Roman"/>
              </a:rPr>
              <a:t>Калькулятор расчета субсидии</a:t>
            </a:r>
          </a:p>
        </p:txBody>
      </p:sp>
      <p:sp>
        <p:nvSpPr>
          <p:cNvPr id="6" name="TextBox 5"/>
          <p:cNvSpPr txBox="1"/>
          <p:nvPr/>
        </p:nvSpPr>
        <p:spPr bwMode="auto">
          <a:xfrm>
            <a:off x="500514" y="1725200"/>
            <a:ext cx="885524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>
                <a:latin typeface="Times New Roman"/>
                <a:cs typeface="Times New Roman"/>
              </a:rPr>
              <a:t>В соответствии с законом Ханты-Мансийского автономного округа – Югры от 06.07.2005 № 57-оз «О регулировании отдельных жилищных отношений в Ханты-Мансийском автономном округе - Югре» граждане, чьи расходы на оплату жилого помещения и коммунальных услуг превышают величину максимально допустимой доли расходов граждан на оплату жилого помещения и коммунальных услуг в совокупном доходе семьи, имеют право на получение субсидии.</a:t>
            </a:r>
            <a:endParaRPr/>
          </a:p>
          <a:p>
            <a:pPr algn="ctr">
              <a:defRPr/>
            </a:pPr>
            <a:endParaRPr lang="ru-RU">
              <a:latin typeface="Times New Roman"/>
              <a:cs typeface="Times New Roman"/>
            </a:endParaRPr>
          </a:p>
          <a:p>
            <a:pPr algn="ctr">
              <a:defRPr/>
            </a:pPr>
            <a:endParaRPr lang="ru-RU">
              <a:latin typeface="Times New Roman"/>
              <a:cs typeface="Times New Roman"/>
            </a:endParaRPr>
          </a:p>
          <a:p>
            <a:pPr algn="ctr">
              <a:defRPr/>
            </a:pPr>
            <a:r>
              <a:rPr lang="ru-RU">
                <a:latin typeface="Times New Roman"/>
                <a:cs typeface="Times New Roman"/>
              </a:rPr>
              <a:t>Для получения разъяснений и предоставления субсидий по оплате за жилищные и коммунальные услуги необходимо обращаться в Управления социальной защиты населения по месту жительства, контакты которых размещены на официальном сайте Департамента социального развития автономного округа </a:t>
            </a:r>
            <a:r>
              <a:rPr lang="ru-RU" b="1" u="sng">
                <a:latin typeface="Times New Roman"/>
                <a:cs typeface="Times New Roman"/>
                <a:hlinkClick r:id="rId3" tooltip="http://www.depsr.admhmao.ru/"/>
              </a:rPr>
              <a:t>http</a:t>
            </a:r>
            <a:r>
              <a:rPr lang="en-US" b="1" u="sng">
                <a:latin typeface="Times New Roman"/>
                <a:cs typeface="Times New Roman"/>
                <a:hlinkClick r:id="rId3" tooltip="http://www.depsr.admhmao.ru/"/>
              </a:rPr>
              <a:t>s</a:t>
            </a:r>
            <a:r>
              <a:rPr lang="ru-RU" b="1" u="sng">
                <a:latin typeface="Times New Roman"/>
                <a:cs typeface="Times New Roman"/>
                <a:hlinkClick r:id="rId3" tooltip="http://www.depsr.admhmao.ru/"/>
              </a:rPr>
              <a:t>://depsr.admhmao.ru/</a:t>
            </a:r>
            <a:r>
              <a:rPr lang="ru-RU" b="1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в нижней части страницы раздела «Контакты» (</a:t>
            </a:r>
            <a:r>
              <a:rPr lang="ru-RU" b="1" u="sng">
                <a:latin typeface="Times New Roman"/>
                <a:cs typeface="Times New Roman"/>
                <a:hlinkClick r:id="rId4" tooltip="https://depsr.admhmao.ru/kontakty/"/>
              </a:rPr>
              <a:t>https://depsr.admhmao.ru/kontakty/</a:t>
            </a:r>
            <a:r>
              <a:rPr lang="ru-RU" b="1">
                <a:latin typeface="Times New Roman"/>
                <a:cs typeface="Times New Roman"/>
              </a:rPr>
              <a:t>).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59="http://schemas.microsoft.com/office/powerpoint/2015/09/main" Requires="p159">
      <p:transition xmlns:p14="http://schemas.microsoft.com/office/powerpoint/2010/main" spd="med" p14:dur="750" advClick="1">
        <p:fade thruBlk="0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Liberation Sans"/>
        <a:cs typeface="Liberation Sans"/>
      </a:majorFont>
      <a:minorFont>
        <a:latin typeface="Trebuchet MS"/>
        <a:ea typeface="Liberation Sans"/>
        <a:cs typeface="Liberation Sans"/>
      </a:minorFont>
    </a:fontScheme>
    <a:fmtScheme name="Грань">
      <a:fillStyleLst>
        <a:solidFill>
          <a:schemeClr val="phClr"/>
        </a:solidFill>
        <a:gradFill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1420</TotalTime>
  <Words>1603</Words>
  <Application>Microsoft Office PowerPoint</Application>
  <DocSecurity>0</DocSecurity>
  <PresentationFormat>Широкоэкранный</PresentationFormat>
  <Paragraphs>326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Liberation Sans</vt:lpstr>
      <vt:lpstr>Times New Roman</vt:lpstr>
      <vt:lpstr>Trebuchet MS</vt:lpstr>
      <vt:lpstr>Wingdings 3</vt:lpstr>
      <vt:lpstr>Грань</vt:lpstr>
      <vt:lpstr>   Информация по вопросам ценообразования, формирования тарифов и порядка расчета платы за коммунальные услуги и услуги, касающиеся обслуживания жилищного фонда и причинах ее роста в 2026 году </vt:lpstr>
      <vt:lpstr>Презентация PowerPoint</vt:lpstr>
      <vt:lpstr>Контроль расчета размера платы за содержание и ремонт жилого помещения, определения размера и внесения платы за коммунальные услуги</vt:lpstr>
      <vt:lpstr>РСТ Югры осуществляет государственное регулирование тарифов в сферах</vt:lpstr>
      <vt:lpstr>Величина тарифов зависит от</vt:lpstr>
      <vt:lpstr>На основании распоряжения Правительства Российской Федерации от 25.11.2025 № 3413-р с 1 октября 2026 года рост платы за коммунальные услуги в среднем по Югре не превысит 10,7% (к январю 2026 года)  Максимальный рост платы по муниципальным образованиям составит от 10,7% до 15,4%  Постановление Губернатора автономного округа от 11.12.2023 № 185 (в ред. от 12.12.2025) «О предельных (максимальных) индексах изменения размера вносимой гражданами платы за коммунальные услуги в муниципальных  образованиях  Ханты-Мансийского автономного округа – Югры на 2024 – 2028 годы»  </vt:lpstr>
      <vt:lpstr>Рост тарифов на электрическую энергию с 01.10.2026</vt:lpstr>
      <vt:lpstr>Величина платы за коммунальные услуги рассчитывается по формуле</vt:lpstr>
      <vt:lpstr>Самостоятельно выполнить примерный расчет платы позволяет «Калькулятор коммунальных платежей для граждан» (размещен на сайте РСТ Югры)</vt:lpstr>
      <vt:lpstr>Самостоятельное определение роста платы за коммунальные услуги  с 1 октября 2026 года по 31 декабря 2026 года для сравнения с установленным пределом</vt:lpstr>
      <vt:lpstr>Пример расчета изменения размера платы  за коммунальные услуги (при наличии приборов учета)  в случае, когда выбран способ управления управляющей организацией, ТСЖ,  жилищным или иным специализированным кооперативом </vt:lpstr>
      <vt:lpstr>Пример расчета изменения размера платы  за коммунальные услуги (при наличии приборов учета)  в случае, когда выбран способ управления управляющей организацией, ТСЖ,  жилищным или иным специализированным кооперативом </vt:lpstr>
      <vt:lpstr>Если при одинаковом наборе коммунальных услуг и сопоставимых объемах потребления, рост платы за коммунальные услуги превысит, установленное постановлением Губернатора Югры № 185 изменение размера платы за коммунальные услуги, необходимо обратиться за разъяснениями в свою Управляющую компанию, ТСЖ, либо ИРЦ. </vt:lpstr>
      <vt:lpstr>Повышение тарифов в Югре сопровождается социальной защитой граждан с низким уровнем доходов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Информация по вопросам ценообразования, формирования тарифов и порядка расчета платы за коммунальные услуги и услуги, касающиеся обслуживания жилищного фонда и причинах ее роста в 2025 году</dc:title>
  <dc:subject/>
  <dc:creator>Aleksandra Medvedeva</dc:creator>
  <cp:keywords/>
  <dc:description/>
  <cp:lastModifiedBy>Арбузова Евгения Сергеевна</cp:lastModifiedBy>
  <cp:revision>187</cp:revision>
  <dcterms:created xsi:type="dcterms:W3CDTF">2025-06-05T08:39:02Z</dcterms:created>
  <dcterms:modified xsi:type="dcterms:W3CDTF">2026-10-06T09:36:21Z</dcterms:modified>
  <cp:category/>
  <dc:identifier/>
  <cp:contentStatus/>
  <dc:language/>
  <cp:version/>
</cp:coreProperties>
</file>